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4601"/>
  </p:normalViewPr>
  <p:slideViewPr>
    <p:cSldViewPr snapToGrid="0" snapToObjects="1">
      <p:cViewPr varScale="1">
        <p:scale>
          <a:sx n="79" d="100"/>
          <a:sy n="79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-23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   Updates are TAR files containing binaries which are flashed to individual partitions.</a:t>
            </a:r>
          </a:p>
          <a:p>
            <a:r>
              <a:rPr dirty="0"/>
              <a:t>    In principle, only two of them contain code - hypervisor ("</a:t>
            </a:r>
            <a:r>
              <a:rPr dirty="0" err="1"/>
              <a:t>uh.bin</a:t>
            </a:r>
            <a:r>
              <a:rPr dirty="0"/>
              <a:t>") and bootloaders ("</a:t>
            </a:r>
            <a:r>
              <a:rPr dirty="0" err="1"/>
              <a:t>sboot.bin</a:t>
            </a:r>
            <a:r>
              <a:rPr dirty="0"/>
              <a:t>").</a:t>
            </a:r>
          </a:p>
          <a:p>
            <a:r>
              <a:rPr dirty="0"/>
              <a:t>    Now, how do we load this code into the disassembler?</a:t>
            </a:r>
          </a:p>
          <a:p>
            <a:r>
              <a:rPr dirty="0"/>
              <a:t>    For hypervisor it's easy, even way too easy - we can get a normal ELF by removing the magic header.</a:t>
            </a:r>
          </a:p>
          <a:p>
            <a:endParaRPr dirty="0"/>
          </a:p>
          <a:p>
            <a:r>
              <a:rPr dirty="0"/>
              <a:t>    For S-Boot, I did what I always do - had a look at the file in a Hex editor.</a:t>
            </a:r>
          </a:p>
          <a:p>
            <a:r>
              <a:rPr dirty="0"/>
              <a:t>    One can immediately notice some patterns, like a bunch of zeroes followed by a high-entropy area,</a:t>
            </a:r>
          </a:p>
          <a:p>
            <a:r>
              <a:rPr dirty="0"/>
              <a:t>    some strings.</a:t>
            </a:r>
          </a:p>
          <a:p>
            <a:r>
              <a:rPr dirty="0"/>
              <a:t>    So let's assume a high-entropy block of around 0x800 bytes after strings or zeroes is a signature.</a:t>
            </a:r>
          </a:p>
          <a:p>
            <a:r>
              <a:rPr dirty="0"/>
              <a:t>    With this, we get several binaries and we can try guessing their function from the strings.</a:t>
            </a:r>
          </a:p>
          <a:p>
            <a:r>
              <a:rPr dirty="0"/>
              <a:t>    Some of them have a very minimal amount of strings, though.</a:t>
            </a:r>
          </a:p>
          <a:p>
            <a:r>
              <a:rPr dirty="0"/>
              <a:t>    Nevertheless, aimed with this information and the knowledge of previous-generation</a:t>
            </a:r>
          </a:p>
          <a:p>
            <a:r>
              <a:rPr dirty="0"/>
              <a:t>    </a:t>
            </a:r>
            <a:r>
              <a:rPr dirty="0" err="1"/>
              <a:t>Exynos</a:t>
            </a:r>
            <a:r>
              <a:rPr dirty="0"/>
              <a:t> boot chain (it was public for Exynos4/Exynos5 from 2012 and has not changed *that* much),</a:t>
            </a:r>
          </a:p>
          <a:p>
            <a:r>
              <a:rPr dirty="0"/>
              <a:t>    we can figure out that the first chunk is the "EPBL" and the biggest one is the actual</a:t>
            </a:r>
          </a:p>
          <a:p>
            <a:r>
              <a:rPr dirty="0"/>
              <a:t>    feature-rich bootloader (BL2).</a:t>
            </a:r>
          </a:p>
          <a:p>
            <a:endParaRPr dirty="0"/>
          </a:p>
          <a:p>
            <a:r>
              <a:rPr dirty="0"/>
              <a:t>    We can load it to </a:t>
            </a:r>
            <a:r>
              <a:rPr dirty="0" err="1"/>
              <a:t>Ghidra</a:t>
            </a:r>
            <a:r>
              <a:rPr dirty="0"/>
              <a:t>. For a start, let's assume any load address.</a:t>
            </a:r>
          </a:p>
          <a:p>
            <a:r>
              <a:rPr dirty="0"/>
              <a:t>    Knowing that RAM starts at 0x80000000 on </a:t>
            </a:r>
            <a:r>
              <a:rPr dirty="0" err="1"/>
              <a:t>Exynos</a:t>
            </a:r>
            <a:r>
              <a:rPr dirty="0"/>
              <a:t>, we can use something like that.</a:t>
            </a:r>
          </a:p>
          <a:p>
            <a:r>
              <a:rPr dirty="0"/>
              <a:t>    Once we let the auto-analysis complete, there are two areas to examine:</a:t>
            </a:r>
          </a:p>
          <a:p>
            <a:r>
              <a:rPr dirty="0"/>
              <a:t>    * binary start - here are where exception vectors typically are, and they sometimes</a:t>
            </a:r>
          </a:p>
          <a:p>
            <a:r>
              <a:rPr dirty="0"/>
              <a:t>    use hardcoded constants for the code/data addresses, as they're needed for relocation</a:t>
            </a:r>
          </a:p>
          <a:p>
            <a:r>
              <a:rPr dirty="0"/>
              <a:t>    or working before MMU is enabled.</a:t>
            </a:r>
          </a:p>
          <a:p>
            <a:r>
              <a:rPr dirty="0"/>
              <a:t>    * binary end, data section - while code is usually position-independent,</a:t>
            </a:r>
          </a:p>
          <a:p>
            <a:r>
              <a:rPr dirty="0"/>
              <a:t>    data is often not and will contain addresses which *should* point back into the binary.</a:t>
            </a:r>
          </a:p>
          <a:p>
            <a:r>
              <a:rPr dirty="0"/>
              <a:t>    Knowing that the binary is usually aligned by 1MB or 16MB (due to the MMU section size),</a:t>
            </a:r>
          </a:p>
          <a:p>
            <a:r>
              <a:rPr dirty="0"/>
              <a:t>    we really only need first two or three digits.</a:t>
            </a:r>
          </a:p>
          <a:p>
            <a:r>
              <a:rPr dirty="0"/>
              <a:t>    Anyway, the first revision of the bootloader seemed to be loaded at 0x8f000000,</a:t>
            </a:r>
          </a:p>
          <a:p>
            <a:r>
              <a:rPr dirty="0"/>
              <a:t>    while the subsequent one got changed to 0xc9000000.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the most useful exploitation primitive, though.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trick with static analysis is that sometimes it's necessary</a:t>
            </a:r>
          </a:p>
          <a:p>
            <a:r>
              <a:rPr dirty="0"/>
              <a:t>to manually annotate functions (such as USB RX) as taint sources.</a:t>
            </a:r>
          </a:p>
          <a:p>
            <a:r>
              <a:rPr dirty="0"/>
              <a:t>Quite hard to find with fuzzing. For example, even after I found the</a:t>
            </a:r>
          </a:p>
          <a:p>
            <a:r>
              <a:rPr dirty="0"/>
              <a:t>bug it was hard to confirm it's exploitable because it only crashes on</a:t>
            </a:r>
          </a:p>
          <a:p>
            <a:r>
              <a:rPr dirty="0"/>
              <a:t>the third attempt. Additionally, </a:t>
            </a:r>
            <a:r>
              <a:rPr lang="en-US" dirty="0"/>
              <a:t>it </a:t>
            </a:r>
            <a:r>
              <a:rPr dirty="0"/>
              <a:t>requires that someone adds all</a:t>
            </a:r>
          </a:p>
          <a:p>
            <a:r>
              <a:rPr dirty="0"/>
              <a:t>strings to the </a:t>
            </a:r>
            <a:r>
              <a:rPr dirty="0" err="1"/>
              <a:t>fuzzer</a:t>
            </a:r>
            <a:r>
              <a:rPr dirty="0"/>
              <a:t> dictionary.</a:t>
            </a:r>
          </a:p>
          <a:p>
            <a:endParaRPr dirty="0"/>
          </a:p>
          <a:p>
            <a:r>
              <a:rPr dirty="0"/>
              <a:t>Could have been found with fuzzing if S-Boot got recompiled for desktop</a:t>
            </a:r>
          </a:p>
          <a:p>
            <a:r>
              <a:rPr dirty="0"/>
              <a:t>Linux with some functions replaced by stubs and ASAN enabled.</a:t>
            </a:r>
          </a:p>
          <a:p>
            <a:r>
              <a:rPr dirty="0"/>
              <a:t>But that's a lot of work, comparable to the effort of bringing</a:t>
            </a:r>
          </a:p>
          <a:p>
            <a:r>
              <a:rPr dirty="0"/>
              <a:t>up a new platform. That costs time and money.</a:t>
            </a:r>
          </a:p>
          <a:p>
            <a:endParaRPr dirty="0"/>
          </a:p>
          <a:p>
            <a:r>
              <a:rPr dirty="0"/>
              <a:t>Definitely could have been avoided with a memory safe language like Rust.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Code review: that's an interesting question. The OOB read bug has</a:t>
            </a:r>
          </a:p>
          <a:p>
            <a:r>
              <a:rPr dirty="0"/>
              <a:t>been there forever but it was not exploitable because the target buffer</a:t>
            </a:r>
          </a:p>
          <a:p>
            <a:r>
              <a:rPr dirty="0"/>
              <a:t>was located after S-Boot code and data. Someone obviously thought</a:t>
            </a:r>
          </a:p>
          <a:p>
            <a:r>
              <a:rPr dirty="0"/>
              <a:t>of such an attack scenario. The bug got exploitable when the code</a:t>
            </a:r>
          </a:p>
          <a:p>
            <a:r>
              <a:rPr dirty="0"/>
              <a:t>got refactored recently.</a:t>
            </a:r>
          </a:p>
          <a:p>
            <a:r>
              <a:rPr dirty="0"/>
              <a:t>Fuzzing: again, it's hard to fuzz on real hardware.</a:t>
            </a:r>
          </a:p>
          <a:p>
            <a:r>
              <a:rPr dirty="0"/>
              <a:t>Memory safe language: it's not like you're going to write a</a:t>
            </a:r>
          </a:p>
          <a:p>
            <a:r>
              <a:rPr dirty="0"/>
              <a:t>JPEG decoder from scratch so it's quite easy to make the same mistake</a:t>
            </a:r>
          </a:p>
          <a:p>
            <a:r>
              <a:rPr dirty="0"/>
              <a:t>when interfacing Rust with a C version of </a:t>
            </a:r>
            <a:r>
              <a:rPr dirty="0" err="1"/>
              <a:t>libjpeg</a:t>
            </a:r>
            <a:r>
              <a:rPr dirty="0"/>
              <a:t>.</a:t>
            </a:r>
          </a:p>
          <a:p>
            <a:r>
              <a:rPr dirty="0"/>
              <a:t>Anyway, it's a design issue really (read: the partition should</a:t>
            </a:r>
          </a:p>
          <a:p>
            <a:r>
              <a:rPr dirty="0"/>
              <a:t>have been signed in the first place).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3" name="Shape 3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could not have been found with static analysis.</a:t>
            </a:r>
          </a:p>
          <a:p>
            <a:r>
              <a:rPr dirty="0"/>
              <a:t>Unlikely with random fuzzing: a good understanding of requirements is necessary</a:t>
            </a:r>
          </a:p>
          <a:p>
            <a:r>
              <a:rPr dirty="0"/>
              <a:t>to design the corpus which would contain magic addresses (0xffffffffc0000000).</a:t>
            </a:r>
          </a:p>
          <a:p>
            <a:endParaRPr dirty="0"/>
          </a:p>
          <a:p>
            <a:r>
              <a:rPr dirty="0"/>
              <a:t>Code review: mention existing SVEs by other researchers from 2017 and 2019,</a:t>
            </a:r>
          </a:p>
          <a:p>
            <a:r>
              <a:rPr dirty="0"/>
              <a:t>mention that this function was modified twice</a:t>
            </a:r>
          </a:p>
          <a:p>
            <a:r>
              <a:rPr dirty="0"/>
              <a:t>(once to introduce the NULL check and second time to</a:t>
            </a:r>
          </a:p>
          <a:p>
            <a:r>
              <a:rPr dirty="0"/>
              <a:t>remove the 0x80000000 offset from calculation). So it shows that the</a:t>
            </a:r>
          </a:p>
          <a:p>
            <a:r>
              <a:rPr dirty="0"/>
              <a:t>bug is extremely easy to overlook and quite hard to find.</a:t>
            </a:r>
          </a:p>
          <a:p>
            <a:endParaRPr dirty="0"/>
          </a:p>
          <a:p>
            <a:r>
              <a:rPr dirty="0"/>
              <a:t>This is a bug at the lowest level of abstraction: MMU interaction.</a:t>
            </a:r>
          </a:p>
          <a:p>
            <a:r>
              <a:rPr dirty="0"/>
              <a:t>A high-level language like Rust or a static analyzers</a:t>
            </a:r>
          </a:p>
          <a:p>
            <a:r>
              <a:rPr dirty="0"/>
              <a:t>wouldn't help as they don't model such details.</a:t>
            </a:r>
          </a:p>
          <a:p>
            <a:endParaRPr dirty="0"/>
          </a:p>
          <a:p>
            <a:r>
              <a:rPr dirty="0"/>
              <a:t>So there's no one to blame here.</a:t>
            </a:r>
          </a:p>
          <a:p>
            <a:r>
              <a:rPr dirty="0"/>
              <a:t>Although some mitigations like ASLR and EL2 stack address randomization</a:t>
            </a:r>
          </a:p>
          <a:p>
            <a:r>
              <a:rPr dirty="0"/>
              <a:t>could make exploitation very unreliable.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 cap="all">
                <a:solidFill>
                  <a:srgbClr val="3388E7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772618"/>
            <a:ext cx="9144000" cy="148518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3200"/>
            </a:lvl1pPr>
            <a:lvl2pPr marL="0" indent="457200" algn="ctr">
              <a:buSzTx/>
              <a:buFontTx/>
              <a:buNone/>
              <a:defRPr sz="3200"/>
            </a:lvl2pPr>
            <a:lvl3pPr marL="0" indent="914400" algn="ctr">
              <a:buSzTx/>
              <a:buFontTx/>
              <a:buNone/>
              <a:defRPr sz="3200"/>
            </a:lvl3pPr>
            <a:lvl4pPr marL="0" indent="1371600" algn="ctr">
              <a:buSzTx/>
              <a:buFontTx/>
              <a:buNone/>
              <a:defRPr sz="3200"/>
            </a:lvl4pPr>
            <a:lvl5pPr marL="0" indent="1828800" algn="ctr"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5" descr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Рисунок 3" descr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0" y="6377178"/>
            <a:ext cx="1425163" cy="21113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header"/>
          <p:cNvSpPr txBox="1">
            <a:spLocks noGrp="1"/>
          </p:cNvSpPr>
          <p:nvPr>
            <p:ph type="title" hasCustomPrompt="1"/>
          </p:nvPr>
        </p:nvSpPr>
        <p:spPr>
          <a:xfrm>
            <a:off x="4839913" y="1122362"/>
            <a:ext cx="6506962" cy="239545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120000"/>
              </a:lnSpc>
              <a:defRPr sz="5400" cap="all">
                <a:solidFill>
                  <a:srgbClr val="3388E7"/>
                </a:solidFill>
              </a:defRPr>
            </a:lvl1pPr>
          </a:lstStyle>
          <a:p>
            <a:r>
              <a:t>header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839913" y="3884705"/>
            <a:ext cx="6506962" cy="137309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solidFill>
                  <a:srgbClr val="F2F2F2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0" indent="457200">
              <a:spcBef>
                <a:spcPts val="0"/>
              </a:spcBef>
              <a:buSzTx/>
              <a:buFontTx/>
              <a:buNone/>
              <a:defRPr sz="3600">
                <a:solidFill>
                  <a:srgbClr val="F2F2F2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0" indent="914400">
              <a:spcBef>
                <a:spcPts val="0"/>
              </a:spcBef>
              <a:buSzTx/>
              <a:buFontTx/>
              <a:buNone/>
              <a:defRPr sz="3600">
                <a:solidFill>
                  <a:srgbClr val="F2F2F2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0" indent="1371600">
              <a:spcBef>
                <a:spcPts val="0"/>
              </a:spcBef>
              <a:buSzTx/>
              <a:buFontTx/>
              <a:buNone/>
              <a:defRPr sz="3600">
                <a:solidFill>
                  <a:srgbClr val="F2F2F2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0" indent="1828800">
              <a:spcBef>
                <a:spcPts val="0"/>
              </a:spcBef>
              <a:buSzTx/>
              <a:buFontTx/>
              <a:buNone/>
              <a:defRPr sz="3600">
                <a:solidFill>
                  <a:srgbClr val="F2F2F2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Author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Рисунок 4" descr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Рисунок 2" descr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0" y="6377178"/>
            <a:ext cx="1425163" cy="211136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HANKS FOR ATTENTION"/>
          <p:cNvSpPr txBox="1">
            <a:spLocks noGrp="1"/>
          </p:cNvSpPr>
          <p:nvPr>
            <p:ph type="title" hasCustomPrompt="1"/>
          </p:nvPr>
        </p:nvSpPr>
        <p:spPr>
          <a:xfrm>
            <a:off x="674369" y="2858298"/>
            <a:ext cx="3839390" cy="129371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rgbClr val="D6D6D4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THANKS FOR ATTENTION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4" descr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Рисунок 2" descr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0" y="6377178"/>
            <a:ext cx="1425163" cy="211136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HANKS FOR ATTENTION"/>
          <p:cNvSpPr txBox="1">
            <a:spLocks noGrp="1"/>
          </p:cNvSpPr>
          <p:nvPr>
            <p:ph type="title" hasCustomPrompt="1"/>
          </p:nvPr>
        </p:nvSpPr>
        <p:spPr>
          <a:xfrm>
            <a:off x="674369" y="2858298"/>
            <a:ext cx="3769499" cy="129371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rgbClr val="D6D6D4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</a:lstStyle>
          <a:p>
            <a:r>
              <a:t>THANKS FOR ATTENTION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971797" y="3205750"/>
            <a:ext cx="3373333" cy="73109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4000" cap="all">
                <a:solidFill>
                  <a:srgbClr val="D6D6D4"/>
                </a:solidFill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>
              <a:spcBef>
                <a:spcPts val="0"/>
              </a:spcBef>
              <a:buSzTx/>
              <a:buFontTx/>
              <a:buNone/>
              <a:defRPr sz="4000" cap="all">
                <a:solidFill>
                  <a:srgbClr val="D6D6D4"/>
                </a:solidFill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>
              <a:spcBef>
                <a:spcPts val="0"/>
              </a:spcBef>
              <a:buSzTx/>
              <a:buFontTx/>
              <a:buNone/>
              <a:defRPr sz="4000" cap="all">
                <a:solidFill>
                  <a:srgbClr val="D6D6D4"/>
                </a:solidFill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>
              <a:spcBef>
                <a:spcPts val="0"/>
              </a:spcBef>
              <a:buSzTx/>
              <a:buFontTx/>
              <a:buNone/>
              <a:defRPr sz="4000" cap="all">
                <a:solidFill>
                  <a:srgbClr val="D6D6D4"/>
                </a:solidFill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>
              <a:spcBef>
                <a:spcPts val="0"/>
              </a:spcBef>
              <a:buSzTx/>
              <a:buFontTx/>
              <a:buNone/>
              <a:defRPr sz="4000" cap="all">
                <a:solidFill>
                  <a:srgbClr val="D6D6D4"/>
                </a:solidFill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questions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5" descr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3" descr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0" y="6377178"/>
            <a:ext cx="1425163" cy="21113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314686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3200"/>
            </a:lvl1pPr>
            <a:lvl2pPr marL="0" indent="457200" algn="ctr">
              <a:buSzTx/>
              <a:buFontTx/>
              <a:buNone/>
              <a:defRPr sz="3200"/>
            </a:lvl2pPr>
            <a:lvl3pPr marL="0" indent="914400" algn="ctr">
              <a:buSzTx/>
              <a:buFontTx/>
              <a:buNone/>
              <a:defRPr sz="3200"/>
            </a:lvl3pPr>
            <a:lvl4pPr marL="0" indent="1371600" algn="ctr">
              <a:buSzTx/>
              <a:buFontTx/>
              <a:buNone/>
              <a:defRPr sz="3200"/>
            </a:lvl4pPr>
            <a:lvl5pPr marL="0" indent="1828800" algn="ctr">
              <a:buSzTx/>
              <a:buFont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844510" y="494414"/>
            <a:ext cx="10510879" cy="83350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>
                <a:latin typeface="Tahoma Bold"/>
                <a:ea typeface="Tahoma Bold"/>
                <a:cs typeface="Tahoma Bold"/>
                <a:sym typeface="Tahoma Bold"/>
              </a:defRPr>
            </a:lvl1pPr>
            <a:lvl2pPr marL="0" indent="457200">
              <a:buSzTx/>
              <a:buFontTx/>
              <a:buNone/>
              <a:defRPr sz="2400">
                <a:latin typeface="Tahoma Bold"/>
                <a:ea typeface="Tahoma Bold"/>
                <a:cs typeface="Tahoma Bold"/>
                <a:sym typeface="Tahoma Bold"/>
              </a:defRPr>
            </a:lvl2pPr>
            <a:lvl3pPr marL="0" indent="914400">
              <a:buSzTx/>
              <a:buFontTx/>
              <a:buNone/>
              <a:defRPr sz="2400">
                <a:latin typeface="Tahoma Bold"/>
                <a:ea typeface="Tahoma Bold"/>
                <a:cs typeface="Tahoma Bold"/>
                <a:sym typeface="Tahoma Bold"/>
              </a:defRPr>
            </a:lvl3pPr>
            <a:lvl4pPr marL="0" indent="1371600">
              <a:buSzTx/>
              <a:buFontTx/>
              <a:buNone/>
              <a:defRPr sz="2400">
                <a:latin typeface="Tahoma Bold"/>
                <a:ea typeface="Tahoma Bold"/>
                <a:cs typeface="Tahoma Bold"/>
                <a:sym typeface="Tahoma Bold"/>
              </a:defRPr>
            </a:lvl4pPr>
            <a:lvl5pPr marL="0" indent="1828800">
              <a:buSzTx/>
              <a:buFontTx/>
              <a:buNone/>
              <a:defRPr sz="2400">
                <a:latin typeface="Tahoma Bold"/>
                <a:ea typeface="Tahoma Bold"/>
                <a:cs typeface="Tahoma Bold"/>
                <a:sym typeface="Tahoma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>
                <a:latin typeface="Tahoma Bold"/>
                <a:ea typeface="Tahoma Bold"/>
                <a:cs typeface="Tahoma Bold"/>
                <a:sym typeface="Tahoma Bold"/>
              </a:defRPr>
            </a:pPr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821212" y="478464"/>
            <a:ext cx="10532590" cy="121222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idx="1"/>
          </p:nvPr>
        </p:nvSpPr>
        <p:spPr>
          <a:xfrm>
            <a:off x="831850" y="1914843"/>
            <a:ext cx="10515600" cy="436022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5" descr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Рисунок 3" descr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0" y="6377178"/>
            <a:ext cx="1425163" cy="21113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839787" y="1857555"/>
            <a:ext cx="3932239" cy="694427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1857555"/>
            <a:ext cx="6172201" cy="400349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Текст 3"/>
          <p:cNvSpPr>
            <a:spLocks noGrp="1"/>
          </p:cNvSpPr>
          <p:nvPr>
            <p:ph type="body" sz="quarter" idx="21"/>
          </p:nvPr>
        </p:nvSpPr>
        <p:spPr>
          <a:xfrm>
            <a:off x="839787" y="2551982"/>
            <a:ext cx="3932238" cy="331700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839787" y="1612571"/>
            <a:ext cx="4630429" cy="718869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570671"/>
            <a:ext cx="4630429" cy="329831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2" name="Рисунок 4" descr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729" y="0"/>
            <a:ext cx="635127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Рисунок 2"/>
          <p:cNvSpPr>
            <a:spLocks noGrp="1"/>
          </p:cNvSpPr>
          <p:nvPr>
            <p:ph type="pic" idx="21"/>
          </p:nvPr>
        </p:nvSpPr>
        <p:spPr>
          <a:xfrm>
            <a:off x="6096000" y="598205"/>
            <a:ext cx="5902296" cy="575986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839787" y="687538"/>
            <a:ext cx="4296184" cy="718869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9787" y="1738423"/>
            <a:ext cx="4296184" cy="413056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Рисунок 2"/>
          <p:cNvSpPr>
            <a:spLocks noGrp="1"/>
          </p:cNvSpPr>
          <p:nvPr>
            <p:ph type="pic" sz="half" idx="21"/>
          </p:nvPr>
        </p:nvSpPr>
        <p:spPr>
          <a:xfrm>
            <a:off x="5645187" y="675166"/>
            <a:ext cx="5710201" cy="518588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5" descr="Рисунок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Рисунок 3" descr="Рисунок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740" y="6377178"/>
            <a:ext cx="1425163" cy="21113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834656" y="494414"/>
            <a:ext cx="10519144" cy="1180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40053" y="6528105"/>
            <a:ext cx="270531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1200">
                <a:solidFill>
                  <a:srgbClr val="3388E7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5pPr>
      <a:lvl6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6pPr>
      <a:lvl7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7pPr>
      <a:lvl8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8pPr>
      <a:lvl9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D9D9D9"/>
          </a:solidFill>
          <a:uFillTx/>
          <a:latin typeface="Tahoma"/>
          <a:ea typeface="Tahoma"/>
          <a:cs typeface="Tahoma"/>
          <a:sym typeface="Tahoma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aho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hexdetective.blogspot.com/2017/02/exploiting-android-s-boot-getting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ensus-labs.com/news/2020/07/22/emulating-hypervisors-a-samsung-rkp-case-study-offensivecon-2020/" TargetMode="External"/><Relationship Id="rId2" Type="http://schemas.openxmlformats.org/officeDocument/2006/relationships/hyperlink" Target="https://teamt5.org/en/posts/blackhat-s-talk-breaking-samsung-s-root-of-trust-exploiting-samsung-secure-boo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longterm.io/samsung_rkp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st.github.com/astarasikov/1a67b948f3ca61f348b8e3eccf963a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Заголовок 1"/>
          <p:cNvSpPr txBox="1">
            <a:spLocks noGrp="1"/>
          </p:cNvSpPr>
          <p:nvPr>
            <p:ph type="title"/>
          </p:nvPr>
        </p:nvSpPr>
        <p:spPr>
          <a:xfrm>
            <a:off x="4839913" y="1122363"/>
            <a:ext cx="6506962" cy="2395456"/>
          </a:xfrm>
          <a:prstGeom prst="rect">
            <a:avLst/>
          </a:prstGeom>
        </p:spPr>
        <p:txBody>
          <a:bodyPr/>
          <a:lstStyle/>
          <a:p>
            <a:pPr defTabSz="758951">
              <a:defRPr sz="4482"/>
            </a:pPr>
            <a:r>
              <a:t>Exploring the galaxy</a:t>
            </a:r>
          </a:p>
          <a:p>
            <a:pPr defTabSz="758951">
              <a:lnSpc>
                <a:spcPct val="90000"/>
              </a:lnSpc>
              <a:spcBef>
                <a:spcPts val="800"/>
              </a:spcBef>
              <a:defRPr sz="1992" cap="none">
                <a:solidFill>
                  <a:srgbClr val="D9D9D9"/>
                </a:solidFill>
              </a:defRPr>
            </a:pPr>
            <a:r>
              <a:t>Building emulators to find vulnerabilities</a:t>
            </a:r>
          </a:p>
          <a:p>
            <a:pPr defTabSz="758951">
              <a:lnSpc>
                <a:spcPct val="90000"/>
              </a:lnSpc>
              <a:spcBef>
                <a:spcPts val="800"/>
              </a:spcBef>
              <a:defRPr sz="1992" cap="none">
                <a:solidFill>
                  <a:srgbClr val="D9D9D9"/>
                </a:solidFill>
              </a:defRPr>
            </a:pPr>
            <a:r>
              <a:t>in modern phones</a:t>
            </a:r>
          </a:p>
        </p:txBody>
      </p:sp>
      <p:sp>
        <p:nvSpPr>
          <p:cNvPr id="136" name="Подзаголовок 2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Alexander Tarasikov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verse-engine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Reverse-engineering</a:t>
            </a:r>
          </a:p>
        </p:txBody>
      </p:sp>
      <p:sp>
        <p:nvSpPr>
          <p:cNvPr id="179" name="Looked around aimlessly and found something that looks like “memcpy&quot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Looked around aimlessly and found something that looks like “memcpy"</a:t>
            </a:r>
          </a:p>
          <a:p>
            <a:pPr lvl="1"/>
            <a:r>
              <a:t>You know it when you spend too much time with ARM assembly</a:t>
            </a:r>
          </a:p>
          <a:p>
            <a:pPr lvl="1"/>
            <a:r>
              <a:t>Hmm, let's examine the callers. A lot of them. Luckily, some look weird.</a:t>
            </a:r>
          </a:p>
          <a:p>
            <a:pPr lvl="1"/>
            <a:r>
              <a:t>Perhaps it’s not the best way to find bugs</a:t>
            </a:r>
          </a:p>
          <a:p>
            <a:r>
              <a:t>Figured out Samsung deployed a new TEE OS - TEEGRIS</a:t>
            </a:r>
          </a:p>
          <a:p>
            <a:pPr lvl="1"/>
            <a:r>
              <a:t>New code, must be buggy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building emulators with QEMU: Bootloa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4356"/>
            </a:lvl1pPr>
          </a:lstStyle>
          <a:p>
            <a:r>
              <a:t>building emulators with QEMU: Bootloader</a:t>
            </a:r>
          </a:p>
        </p:txBody>
      </p:sp>
      <p:sp>
        <p:nvSpPr>
          <p:cNvPr id="183" name="Need to emulate basic peripherals: RAM controller, timer, UF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Need to emulate basic peripherals: RAM controller, timer, UFS</a:t>
            </a:r>
          </a:p>
          <a:p>
            <a:pPr lvl="1"/>
            <a:r>
              <a:t>16 registers needed to be emulated in total</a:t>
            </a:r>
          </a:p>
          <a:p>
            <a:r>
              <a:t>Enough to have UART output and fallback into recovery/crash mode</a:t>
            </a:r>
          </a:p>
          <a:p>
            <a:r>
              <a:t>Need to implement basic TEE calls in QEMU</a:t>
            </a:r>
          </a:p>
          <a:p>
            <a:pPr lvl="1"/>
            <a:r>
              <a:t>Can leverage PSCI code for that</a:t>
            </a:r>
          </a:p>
          <a:p>
            <a:r>
              <a:t>At this point, we can use QEMU to develop our exploits</a:t>
            </a:r>
          </a:p>
          <a:p>
            <a:r>
              <a:t>Can inject code with GDB and single-step afterwards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building emulators with QEMU: Bootloa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4356"/>
            </a:lvl1pPr>
          </a:lstStyle>
          <a:p>
            <a:r>
              <a:t>building emulators with QEMU: Bootloader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190" name="Group"/>
          <p:cNvGrpSpPr/>
          <p:nvPr/>
        </p:nvGrpSpPr>
        <p:grpSpPr>
          <a:xfrm>
            <a:off x="571291" y="1437087"/>
            <a:ext cx="5739579" cy="2151295"/>
            <a:chOff x="0" y="0"/>
            <a:chExt cx="5739578" cy="2151293"/>
          </a:xfrm>
        </p:grpSpPr>
        <p:sp>
          <p:nvSpPr>
            <p:cNvPr id="188" name="1. Move RAM region to match Exynos HW"/>
            <p:cNvSpPr/>
            <p:nvPr/>
          </p:nvSpPr>
          <p:spPr>
            <a:xfrm>
              <a:off x="0" y="0"/>
              <a:ext cx="5739579" cy="292448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1. Move RAM region to match Exynos HW</a:t>
              </a:r>
            </a:p>
          </p:txBody>
        </p:sp>
        <p:pic>
          <p:nvPicPr>
            <p:cNvPr id="189" name="virt_mem.png" descr="virt_me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4047"/>
              <a:ext cx="5739579" cy="1757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3" name="Group"/>
          <p:cNvGrpSpPr/>
          <p:nvPr/>
        </p:nvGrpSpPr>
        <p:grpSpPr>
          <a:xfrm>
            <a:off x="1462834" y="3615013"/>
            <a:ext cx="4217999" cy="1094454"/>
            <a:chOff x="0" y="0"/>
            <a:chExt cx="4217997" cy="1094452"/>
          </a:xfrm>
        </p:grpSpPr>
        <p:sp>
          <p:nvSpPr>
            <p:cNvPr id="191" name="2. Add peripheral region @addr 0"/>
            <p:cNvSpPr/>
            <p:nvPr/>
          </p:nvSpPr>
          <p:spPr>
            <a:xfrm>
              <a:off x="0" y="0"/>
              <a:ext cx="4217999" cy="292448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2. Add peripheral region @addr 0</a:t>
              </a:r>
            </a:p>
          </p:txBody>
        </p:sp>
        <p:pic>
          <p:nvPicPr>
            <p:cNvPr id="192" name="virt_periph.png" descr="virt_periph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94047"/>
              <a:ext cx="4217999" cy="700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6" name="Group"/>
          <p:cNvGrpSpPr/>
          <p:nvPr/>
        </p:nvGrpSpPr>
        <p:grpSpPr>
          <a:xfrm>
            <a:off x="1224854" y="4736098"/>
            <a:ext cx="4693960" cy="1487045"/>
            <a:chOff x="0" y="0"/>
            <a:chExt cx="4693958" cy="1487044"/>
          </a:xfrm>
        </p:grpSpPr>
        <p:sp>
          <p:nvSpPr>
            <p:cNvPr id="194" name="3. Register peripheral emulation device"/>
            <p:cNvSpPr/>
            <p:nvPr/>
          </p:nvSpPr>
          <p:spPr>
            <a:xfrm>
              <a:off x="0" y="0"/>
              <a:ext cx="4693959" cy="292448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 Register peripheral emulation device</a:t>
              </a:r>
            </a:p>
          </p:txBody>
        </p:sp>
        <p:pic>
          <p:nvPicPr>
            <p:cNvPr id="195" name="virt_periph_register.png" descr="virt_periph_register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94047"/>
              <a:ext cx="4693959" cy="1092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9" name="Group"/>
          <p:cNvGrpSpPr/>
          <p:nvPr/>
        </p:nvGrpSpPr>
        <p:grpSpPr>
          <a:xfrm>
            <a:off x="6857342" y="1437087"/>
            <a:ext cx="4815603" cy="4640683"/>
            <a:chOff x="0" y="0"/>
            <a:chExt cx="4815601" cy="4640682"/>
          </a:xfrm>
        </p:grpSpPr>
        <p:sp>
          <p:nvSpPr>
            <p:cNvPr id="197" name="4. Implement register emulation until it boots"/>
            <p:cNvSpPr/>
            <p:nvPr/>
          </p:nvSpPr>
          <p:spPr>
            <a:xfrm>
              <a:off x="0" y="0"/>
              <a:ext cx="4815602" cy="292448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4. Implement register emulation until it boots</a:t>
              </a:r>
            </a:p>
          </p:txBody>
        </p:sp>
        <p:pic>
          <p:nvPicPr>
            <p:cNvPr id="198" name="periph_handler.png" descr="periph_handler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94047"/>
              <a:ext cx="4815602" cy="4246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uilding emulators with QEMU: TrustZo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building emulators with QEMU: TrustZone</a:t>
            </a:r>
          </a:p>
        </p:txBody>
      </p:sp>
      <p:sp>
        <p:nvSpPr>
          <p:cNvPr id="202" name="QEMU has “Linux-user” target to run Linux binaries for another arc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3454" indent="-203454" defTabSz="813816">
              <a:spcBef>
                <a:spcPts val="800"/>
              </a:spcBef>
              <a:defRPr sz="2492"/>
            </a:pPr>
            <a:r>
              <a:t>QEMU has “Linux-user” target to run Linux binaries for another arch</a:t>
            </a:r>
          </a:p>
          <a:p>
            <a:pPr marL="203454" indent="-203454" defTabSz="813816">
              <a:spcBef>
                <a:spcPts val="800"/>
              </a:spcBef>
              <a:defRPr sz="2492"/>
            </a:pPr>
            <a:r>
              <a:t>Somewhat easy to leverage for fuzzing TEEs</a:t>
            </a:r>
          </a:p>
          <a:p>
            <a:pPr marL="644270" lvl="1" indent="-237363" defTabSz="813816">
              <a:spcBef>
                <a:spcPts val="800"/>
              </a:spcBef>
              <a:defRPr sz="2492"/>
            </a:pPr>
            <a:r>
              <a:t>Need to modify the ELF loader to setup correct AUX vectors (ELF parameters, like argc/argv for main, but earlier)</a:t>
            </a:r>
          </a:p>
          <a:p>
            <a:pPr marL="644270" lvl="1" indent="-237363" defTabSz="813816">
              <a:spcBef>
                <a:spcPts val="800"/>
              </a:spcBef>
              <a:defRPr sz="2492"/>
            </a:pPr>
            <a:r>
              <a:t>Need to implement TEEGRIS syscalls</a:t>
            </a:r>
          </a:p>
          <a:p>
            <a:pPr marL="1098651" lvl="2" indent="-284835" defTabSz="813816">
              <a:spcBef>
                <a:spcPts val="800"/>
              </a:spcBef>
              <a:defRPr sz="2492"/>
            </a:pPr>
            <a:r>
              <a:t>I knew half of them from disassembly of the kernel.</a:t>
            </a:r>
          </a:p>
          <a:p>
            <a:pPr marL="1098651" lvl="2" indent="-284835" defTabSz="813816">
              <a:spcBef>
                <a:spcPts val="800"/>
              </a:spcBef>
              <a:defRPr sz="2492"/>
            </a:pPr>
            <a:r>
              <a:t>Libtzsl.so just exports C wrappers for all syscalls too, much easier.</a:t>
            </a:r>
          </a:p>
          <a:p>
            <a:pPr marL="203454" indent="-203454" defTabSz="813816">
              <a:spcBef>
                <a:spcPts val="800"/>
              </a:spcBef>
              <a:defRPr sz="2492"/>
            </a:pPr>
            <a:r>
              <a:t>with AFL++ and QEMU mode, we can get coverage-guided fuzzing</a:t>
            </a:r>
          </a:p>
          <a:p>
            <a:pPr marL="644270" lvl="1" indent="-237363" defTabSz="813816">
              <a:spcBef>
                <a:spcPts val="800"/>
              </a:spcBef>
              <a:defRPr sz="2492"/>
            </a:pPr>
            <a:r>
              <a:t>All fine and good, but have found much better bugs with code review</a:t>
            </a:r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building emulators with QEMU: TrustZo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building emulators with QEMU: TrustZone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209" name="Group"/>
          <p:cNvGrpSpPr/>
          <p:nvPr/>
        </p:nvGrpSpPr>
        <p:grpSpPr>
          <a:xfrm>
            <a:off x="300689" y="1696140"/>
            <a:ext cx="6343242" cy="4490751"/>
            <a:chOff x="0" y="0"/>
            <a:chExt cx="6343241" cy="4490750"/>
          </a:xfrm>
        </p:grpSpPr>
        <p:sp>
          <p:nvSpPr>
            <p:cNvPr id="207" name="reverse-engineering ELF AUX vals - just look at the “entry” function"/>
            <p:cNvSpPr/>
            <p:nvPr/>
          </p:nvSpPr>
          <p:spPr>
            <a:xfrm>
              <a:off x="0" y="0"/>
              <a:ext cx="6343242" cy="292448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reverse-engineering ELF AUX vals - just look at the “entry” function</a:t>
              </a:r>
            </a:p>
          </p:txBody>
        </p:sp>
        <p:pic>
          <p:nvPicPr>
            <p:cNvPr id="208" name="tzld_main_auxval.png" descr="tzld_main_auxval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99" y="406747"/>
              <a:ext cx="6317843" cy="408400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</p:pic>
      </p:grpSp>
      <p:grpSp>
        <p:nvGrpSpPr>
          <p:cNvPr id="212" name="Group"/>
          <p:cNvGrpSpPr/>
          <p:nvPr/>
        </p:nvGrpSpPr>
        <p:grpSpPr>
          <a:xfrm>
            <a:off x="6880669" y="1698886"/>
            <a:ext cx="4794850" cy="4434459"/>
            <a:chOff x="0" y="0"/>
            <a:chExt cx="4794848" cy="4434458"/>
          </a:xfrm>
        </p:grpSpPr>
        <p:sp>
          <p:nvSpPr>
            <p:cNvPr id="210" name="Syscalls: not difficult either"/>
            <p:cNvSpPr/>
            <p:nvPr/>
          </p:nvSpPr>
          <p:spPr>
            <a:xfrm>
              <a:off x="0" y="0"/>
              <a:ext cx="4794849" cy="292448"/>
            </a:xfrm>
            <a:prstGeom prst="roundRect">
              <a:avLst>
                <a:gd name="adj" fmla="val 0"/>
              </a:avLst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Syscalls: not difficult either</a:t>
              </a:r>
            </a:p>
          </p:txBody>
        </p:sp>
        <p:pic>
          <p:nvPicPr>
            <p:cNvPr id="211" name="tzsl_write.png" descr="tzsl_writ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00" y="406747"/>
              <a:ext cx="4769449" cy="4027712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ysDot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-Boot bug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15" name="Stumbled upon the USB download protocol, also known as ODI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Stumbled upon the USB download protocol, also known as ODIN</a:t>
            </a:r>
          </a:p>
          <a:p>
            <a:pPr lvl="1"/>
            <a:r>
              <a:rPr dirty="0"/>
              <a:t>Normally, PC sends “ODIN”, phone replies “LOKE” for download mode</a:t>
            </a:r>
          </a:p>
          <a:p>
            <a:pPr lvl="1"/>
            <a:r>
              <a:rPr dirty="0"/>
              <a:t>There’s also upload mode</a:t>
            </a:r>
          </a:p>
          <a:p>
            <a:pPr lvl="1"/>
            <a:r>
              <a:rPr dirty="0"/>
              <a:t>Previous research in this area </a:t>
            </a:r>
            <a:r>
              <a:rPr u="sng" dirty="0">
                <a:solidFill>
                  <a:srgbClr val="00B0F0"/>
                </a:solidFill>
                <a:uFill>
                  <a:solidFill>
                    <a:srgbClr val="0563C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http://hexdetective.blogspot.com/2017/02/exploiting-android-s-boot-getting.html</a:t>
            </a:r>
          </a:p>
          <a:p>
            <a:r>
              <a:rPr dirty="0"/>
              <a:t>From time to time, new commands are added there</a:t>
            </a:r>
          </a:p>
          <a:p>
            <a:r>
              <a:rPr dirty="0"/>
              <a:t>In S10, compared to S9, there’s a new command “SECCMD”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-Boot bug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19" name="Something looks off here…"/>
          <p:cNvSpPr txBox="1">
            <a:spLocks noGrp="1"/>
          </p:cNvSpPr>
          <p:nvPr>
            <p:ph type="body" idx="1"/>
          </p:nvPr>
        </p:nvSpPr>
        <p:spPr>
          <a:xfrm>
            <a:off x="371573" y="1850289"/>
            <a:ext cx="11448855" cy="4351339"/>
          </a:xfrm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Something looks off here</a:t>
            </a:r>
          </a:p>
          <a:p>
            <a:pPr lvl="1"/>
            <a:r>
              <a:rPr dirty="0"/>
              <a:t>I had no experience exploiting heap corruptions</a:t>
            </a:r>
          </a:p>
          <a:p>
            <a:pPr lvl="1"/>
            <a:r>
              <a:rPr dirty="0"/>
              <a:t>Wrote a POC to fill memory with “AAAAAA” but it did not crash</a:t>
            </a:r>
          </a:p>
          <a:p>
            <a:pPr lvl="1"/>
            <a:r>
              <a:rPr dirty="0"/>
              <a:t>Samsung initially rated as DoS 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21" name="seccmd.png" descr="seccm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311" y="3648869"/>
            <a:ext cx="5900115" cy="2323789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-Boot bug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24" name="I knew that any heap corruption is a potential RCE…"/>
          <p:cNvSpPr txBox="1">
            <a:spLocks noGrp="1"/>
          </p:cNvSpPr>
          <p:nvPr>
            <p:ph type="body" idx="1"/>
          </p:nvPr>
        </p:nvSpPr>
        <p:spPr>
          <a:xfrm>
            <a:off x="394357" y="1825625"/>
            <a:ext cx="11403286" cy="4351338"/>
          </a:xfrm>
          <a:prstGeom prst="rect">
            <a:avLst/>
          </a:prstGeom>
        </p:spPr>
        <p:txBody>
          <a:bodyPr/>
          <a:lstStyle/>
          <a:p>
            <a:pPr lvl="1"/>
            <a:r>
              <a:t>I knew that any heap corruption is a potential RCE</a:t>
            </a:r>
          </a:p>
          <a:p>
            <a:pPr lvl="2"/>
            <a:r>
              <a:t>I set off to exploit this one</a:t>
            </a:r>
          </a:p>
          <a:p>
            <a:pPr lvl="1"/>
            <a:r>
              <a:t>S-Boot heap allocator uses inline metadata and linked lists</a:t>
            </a:r>
          </a:p>
          <a:p>
            <a:pPr lvl="2"/>
            <a:r>
              <a:t>Good candidate for exploitation</a:t>
            </a:r>
          </a:p>
          <a:p>
            <a:pPr lvl="2"/>
            <a:r>
              <a:t>Heap header followed by payload</a:t>
            </a:r>
          </a:p>
          <a:p>
            <a:pPr lvl="2"/>
            <a:r>
              <a:t>Upon alloc, splits heap in two</a:t>
            </a:r>
          </a:p>
          <a:p>
            <a:pPr lvl="2"/>
            <a:r>
              <a:t>OOB write corrupts next heap hdr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26" name="heap_struct.png" descr="heap_stru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19" y="3473233"/>
            <a:ext cx="4628354" cy="1675784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-Boot bug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29" name="Allocation algorithm: iterate all chunks and find the smallest that f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Allocation algorithm: iterate all chunks and find the smallest that fits</a:t>
            </a:r>
          </a:p>
          <a:p>
            <a:pPr lvl="1"/>
            <a:r>
              <a:t>If it’s still too big, split it into two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31" name="heap_alloc1.png" descr="heap_allo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63" y="3346420"/>
            <a:ext cx="8846474" cy="2601015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-Boot bug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34" name="Heap header is followed by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Heap header is followed by data</a:t>
            </a:r>
          </a:p>
          <a:p>
            <a:pPr lvl="2"/>
            <a:r>
              <a:t>Data is followed by the next heap header</a:t>
            </a:r>
          </a:p>
          <a:p>
            <a:pPr lvl="2"/>
            <a:r>
              <a:t>We can link a new heap by writing OOB data</a:t>
            </a:r>
          </a:p>
          <a:p>
            <a:pPr lvl="1"/>
            <a:r>
              <a:t>Sometimes, we get a crash in free/malloc afterward</a:t>
            </a:r>
          </a:p>
          <a:p>
            <a:pPr lvl="2"/>
            <a:r>
              <a:t>Remember, allocator always chooses the largest heap</a:t>
            </a:r>
          </a:p>
          <a:p>
            <a:pPr lvl="2"/>
            <a:r>
              <a:t>We can mark the chunk as free but with a huge size</a:t>
            </a:r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About me (@astarasikov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me (@astarasikov)</a:t>
            </a:r>
          </a:p>
        </p:txBody>
      </p:sp>
      <p:sp>
        <p:nvSpPr>
          <p:cNvPr id="139" name="In previous lif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/>
              <a:t>In previous life</a:t>
            </a:r>
          </a:p>
          <a:p>
            <a:pPr marL="672084" lvl="1" indent="-224027" defTabSz="896111">
              <a:spcBef>
                <a:spcPts val="900"/>
              </a:spcBef>
              <a:defRPr sz="2744"/>
            </a:pPr>
            <a:r>
              <a:rPr dirty="0"/>
              <a:t>Porting Linux to smartphones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rPr dirty="0"/>
              <a:t>Operating Systems development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rPr dirty="0" err="1"/>
              <a:t>Virtualisation</a:t>
            </a:r>
            <a:r>
              <a:rPr dirty="0"/>
              <a:t> and emulation for ARM</a:t>
            </a:r>
          </a:p>
          <a:p>
            <a:pPr marL="224027" indent="-224027" defTabSz="896111">
              <a:spcBef>
                <a:spcPts val="900"/>
              </a:spcBef>
              <a:defRPr sz="2744"/>
            </a:pPr>
            <a:r>
              <a:rPr dirty="0"/>
              <a:t>Currently: Product Security at a Qualcomm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rPr dirty="0"/>
              <a:t>Here only privately as an independent speaker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rPr lang="en-US" dirty="0">
                <a:solidFill>
                  <a:srgbClr val="FFFF00"/>
                </a:solidFill>
              </a:rPr>
              <a:t>Disclaimer: </a:t>
            </a:r>
            <a:r>
              <a:rPr dirty="0">
                <a:solidFill>
                  <a:srgbClr val="FFFF00"/>
                </a:solidFill>
              </a:rPr>
              <a:t>This talk represents results of my own research done in free time and is not based on information I could access due to my employment with Qualcomm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1650" y="6528105"/>
            <a:ext cx="18733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-Boot bug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38" name="So we can link our own chunk into the hea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So we can link our own chunk into the heap</a:t>
            </a:r>
          </a:p>
          <a:p>
            <a:pPr lvl="1"/>
            <a:r>
              <a:t>But where do we put our payload?</a:t>
            </a:r>
          </a:p>
          <a:p>
            <a:pPr lvl="1"/>
            <a:r>
              <a:t>Hard to use USB stack - almost always got a crash if corrupting more than 16 bytes</a:t>
            </a:r>
          </a:p>
          <a:p>
            <a:pPr lvl="1"/>
            <a:r>
              <a:t>Remember the unsigned splash screen partition?</a:t>
            </a:r>
          </a:p>
          <a:p>
            <a:pPr lvl="1"/>
            <a:r>
              <a:t>Can we put it into the splash JPEG?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-Boot bug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42" name="Not so fa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Not so fast</a:t>
            </a:r>
          </a:p>
          <a:p>
            <a:pPr lvl="1"/>
            <a:r>
              <a:t>Upon allocation, we get a controlled write when heap is split</a:t>
            </a:r>
          </a:p>
          <a:p>
            <a:pPr lvl="1"/>
            <a:r>
              <a:t>Unfortunately, heap_size is 32 bit &amp; splash memory is past S-Boot range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244" name="heap_alloc2_oob.png" descr="heap_alloc2_oo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05" y="3948988"/>
            <a:ext cx="6845105" cy="1959244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  <p:pic>
        <p:nvPicPr>
          <p:cNvPr id="245" name="heap_struct.png" descr="heap_struc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709" y="4607229"/>
            <a:ext cx="3595418" cy="1301790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-Boot bug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48" name="Fortunately, there’s an address before s-boot memory which we can u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Fortunately, there’s an address before s-boot memory which we can use</a:t>
            </a:r>
          </a:p>
          <a:p>
            <a:pPr lvl="1"/>
            <a:r>
              <a:t>Download buffer for ODIN is at a low address in memory</a:t>
            </a:r>
          </a:p>
          <a:p>
            <a:pPr lvl="1"/>
            <a:r>
              <a:t>Unfortunately, once you enter ODIN mode there’s no way to go to command mode and execute “SECCMD”</a:t>
            </a:r>
          </a:p>
          <a:p>
            <a:pPr lvl="1"/>
            <a:r>
              <a:t>Fortunately, DDR retains its contents for a while</a:t>
            </a:r>
          </a:p>
          <a:p>
            <a:pPr lvl="2"/>
            <a:r>
              <a:t>Let’s put data via the ODIN mode and reset the phone while holding the bootloader key combination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-Boot bug #1"/>
          <p:cNvSpPr txBox="1">
            <a:spLocks noGrp="1"/>
          </p:cNvSpPr>
          <p:nvPr>
            <p:ph type="title"/>
          </p:nvPr>
        </p:nvSpPr>
        <p:spPr>
          <a:xfrm>
            <a:off x="834656" y="494414"/>
            <a:ext cx="5453635" cy="1180326"/>
          </a:xfrm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53" name="seccmd_pwn.jpg" descr="seccmd_pw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04" y="1580847"/>
            <a:ext cx="5453635" cy="4662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eccmd_pwn_live_demo.mp4" descr="seccmd_pwn_live_demo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6668" y="146575"/>
            <a:ext cx="3692728" cy="6564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9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-Boot bug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#1</a:t>
            </a:r>
          </a:p>
        </p:txBody>
      </p:sp>
      <p:sp>
        <p:nvSpPr>
          <p:cNvPr id="257" name="How to defeat W^X and ASL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How to defeat W^X and ASLR?</a:t>
            </a:r>
          </a:p>
          <a:p>
            <a:pPr lvl="2"/>
            <a:r>
              <a:t>There’s no ASLR</a:t>
            </a:r>
          </a:p>
          <a:p>
            <a:pPr lvl="1"/>
            <a:r>
              <a:t>But did you have to use ROP?</a:t>
            </a:r>
          </a:p>
          <a:p>
            <a:pPr lvl="2"/>
            <a:r>
              <a:t>ODIN download buffer is RWX…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-Boot bug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#2</a:t>
            </a:r>
          </a:p>
        </p:txBody>
      </p:sp>
      <p:sp>
        <p:nvSpPr>
          <p:cNvPr id="261" name="Remember, splash partition (“up_param”) is not sign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Remember, splash partition (“up_param”) is not signed</a:t>
            </a:r>
          </a:p>
          <a:p>
            <a:pPr lvl="1"/>
            <a:r>
              <a:t>Splash screen is a JPEG among many in the TAR file</a:t>
            </a:r>
          </a:p>
          <a:p>
            <a:pPr lvl="1"/>
            <a:r>
              <a:t>I spent days trying to find a bug in libJPEG or its glue code</a:t>
            </a:r>
          </a:p>
          <a:p>
            <a:r>
              <a:t>Eventually, found something funny.</a:t>
            </a:r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263" name="drawimg1.png" descr="drawim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97" y="4065377"/>
            <a:ext cx="6509006" cy="2016175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-Boot bug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#2</a:t>
            </a:r>
          </a:p>
        </p:txBody>
      </p:sp>
      <p:sp>
        <p:nvSpPr>
          <p:cNvPr id="266" name="Typically, one needs both pointer and size to check for OOB safel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Typically, one needs both pointer and size to check for OOB safely</a:t>
            </a:r>
          </a:p>
          <a:p>
            <a:pPr lvl="1"/>
            <a:r>
              <a:t>Here, the caller passes pointer and zero instead of size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268" name="drawimg2.png" descr="drawimg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46" y="3471522"/>
            <a:ext cx="8759708" cy="1959936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-Boot bug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#2</a:t>
            </a:r>
          </a:p>
        </p:txBody>
      </p:sp>
      <p:sp>
        <p:nvSpPr>
          <p:cNvPr id="271" name="Reactions from fellow researchers who diffed the patch     Exploitation should have been similar in princip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Reactions from fellow researchers who diffed the patch</a:t>
            </a:r>
            <a:br/>
            <a:br/>
            <a:br/>
            <a:br/>
            <a:br/>
            <a:r>
              <a:t>Exploitation should have been similar in principle.</a:t>
            </a:r>
          </a:p>
          <a:p>
            <a:r>
              <a:t>Unfortunately, s-boot crashed upon using the old attack</a:t>
            </a:r>
          </a:p>
          <a:p>
            <a:r>
              <a:t>Perhaps, heap allocation pattern is very different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73" name="drawimg_reaction.png" descr="drawimg_rea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27" y="2405583"/>
            <a:ext cx="5985946" cy="1280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-Boot bug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#2</a:t>
            </a:r>
          </a:p>
        </p:txBody>
      </p:sp>
      <p:sp>
        <p:nvSpPr>
          <p:cNvPr id="276" name="What does s-boot even do upon a crash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does s-boot even do upon a crash?</a:t>
            </a:r>
          </a:p>
          <a:p>
            <a:r>
              <a:rPr dirty="0"/>
              <a:t>Turns out, it re-initializes heap but leaves all DATA/BSS intact</a:t>
            </a:r>
          </a:p>
          <a:p>
            <a:r>
              <a:rPr dirty="0"/>
              <a:t>So I just corrupted a </a:t>
            </a:r>
            <a:r>
              <a:rPr lang="en-US" dirty="0"/>
              <a:t>function </a:t>
            </a:r>
            <a:r>
              <a:rPr dirty="0"/>
              <a:t>pointer in DATA</a:t>
            </a:r>
          </a:p>
          <a:p>
            <a:r>
              <a:rPr dirty="0"/>
              <a:t>Upon a crash, during re-</a:t>
            </a:r>
            <a:r>
              <a:rPr dirty="0" err="1"/>
              <a:t>init</a:t>
            </a:r>
            <a:r>
              <a:rPr dirty="0"/>
              <a:t>, </a:t>
            </a:r>
            <a:r>
              <a:rPr lang="en-US" dirty="0"/>
              <a:t>our</a:t>
            </a:r>
            <a:r>
              <a:rPr dirty="0"/>
              <a:t> </a:t>
            </a:r>
            <a:r>
              <a:rPr lang="en-US" dirty="0"/>
              <a:t>function</a:t>
            </a:r>
            <a:r>
              <a:rPr dirty="0"/>
              <a:t> gets executed</a:t>
            </a:r>
          </a:p>
        </p:txBody>
      </p:sp>
      <p:sp>
        <p:nvSpPr>
          <p:cNvPr id="2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-Boot bug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S-Boot bug #2</a:t>
            </a:r>
          </a:p>
        </p:txBody>
      </p:sp>
      <p:sp>
        <p:nvSpPr>
          <p:cNvPr id="280" name="Bonus: remember using ODIN buffer and a hot reboot to put heap data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Bonus: remember using ODIN buffer and a hot reboot to put heap data?</a:t>
            </a:r>
          </a:p>
          <a:p>
            <a:r>
              <a:t>I found another location</a:t>
            </a:r>
          </a:p>
          <a:p>
            <a:pPr lvl="1"/>
            <a:r>
              <a:t>Examined all calls to “blk_read”</a:t>
            </a:r>
          </a:p>
          <a:p>
            <a:pPr lvl="1"/>
            <a:r>
              <a:t>Turns out, “keystorage” partition is half a megabyte in size, it’s read to RAM but AVB only validates a few kilobytes</a:t>
            </a:r>
          </a:p>
          <a:p>
            <a:pPr lvl="1"/>
            <a:r>
              <a:t>We can overwrite unused data after AVB footer with our payload</a:t>
            </a:r>
          </a:p>
          <a:p>
            <a:pPr>
              <a:defRPr>
                <a:solidFill>
                  <a:srgbClr val="00F900"/>
                </a:solidFill>
              </a:defRPr>
            </a:pPr>
            <a:r>
              <a:t>And that’s how you get persistent code-exec in bootloader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Where it all star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 defTabSz="859536">
              <a:defRPr sz="4136"/>
            </a:lvl1pPr>
          </a:lstStyle>
          <a:p>
            <a:r>
              <a:t>Where it all started</a:t>
            </a:r>
          </a:p>
        </p:txBody>
      </p:sp>
      <p:sp>
        <p:nvSpPr>
          <p:cNvPr id="143" name="Me and an unnamed researcher taking a walk in the natur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Font typeface="Arial"/>
              <a:buChar char="•"/>
              <a:defRPr sz="2800"/>
            </a:pPr>
            <a:r>
              <a:t>Me and an unnamed researcher taking a walk in the nature</a:t>
            </a:r>
          </a:p>
          <a:p>
            <a:pPr marL="228600" indent="-228600">
              <a:buSzPct val="100000"/>
              <a:buFont typeface="Arial"/>
              <a:buChar char="•"/>
              <a:defRPr sz="2800"/>
            </a:pPr>
            <a:r>
              <a:t>We gotta look for bugs in those Exynos phones, huh?</a:t>
            </a:r>
          </a:p>
        </p:txBody>
      </p:sp>
      <p:pic>
        <p:nvPicPr>
          <p:cNvPr id="144" name="Рисунок 2" descr="Рисунок 2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1572" r="1157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5" name="Black Mountain, San Diego, CA"/>
          <p:cNvSpPr/>
          <p:nvPr/>
        </p:nvSpPr>
        <p:spPr>
          <a:xfrm>
            <a:off x="6095999" y="153358"/>
            <a:ext cx="5902327" cy="343248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Black Mountain, San Diego, CA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1650" y="6528105"/>
            <a:ext cx="18733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KP hypervi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RKP hypervisor</a:t>
            </a:r>
          </a:p>
        </p:txBody>
      </p:sp>
      <p:sp>
        <p:nvSpPr>
          <p:cNvPr id="284" name="RKP is a hypervisor from Samsu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RKP is a hypervisor from Samsung</a:t>
            </a:r>
          </a:p>
          <a:p>
            <a:r>
              <a:t>Also known as UH - micro hypervisor</a:t>
            </a:r>
          </a:p>
          <a:p>
            <a:r>
              <a:t>Its main job is to enforce RO/RX memory mapping for Linux</a:t>
            </a:r>
          </a:p>
          <a:p>
            <a:r>
              <a:t>Also implements helpers for ROP mitigation</a:t>
            </a:r>
          </a:p>
          <a:p>
            <a:r>
              <a:t>Previously researched extensively by Google Project Zero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KP hypervi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RKP hypervisor</a:t>
            </a:r>
          </a:p>
        </p:txBody>
      </p:sp>
      <p:sp>
        <p:nvSpPr>
          <p:cNvPr id="288" name="The binary is ELF, but obfuscated - no debug str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binary is ELF, but obfuscated - no debug strings</a:t>
            </a:r>
          </a:p>
          <a:p>
            <a:r>
              <a:t>No problem, let’s find the exception handler and research from there</a:t>
            </a:r>
          </a:p>
          <a:p>
            <a:r>
              <a:t>Eventually mapped HVC call handlers</a:t>
            </a:r>
          </a:p>
          <a:p>
            <a:r>
              <a:t>They all follow a pattern of using a function to validate EL1 addresses</a:t>
            </a:r>
          </a:p>
          <a:p>
            <a:r>
              <a:t>You don’t want hypervisor to corrupt its own memory. I wouldn’t want it.</a:t>
            </a:r>
          </a:p>
        </p:txBody>
      </p:sp>
      <p:sp>
        <p:nvSpPr>
          <p:cNvPr id="2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KP hypervisor"/>
          <p:cNvSpPr txBox="1">
            <a:spLocks noGrp="1"/>
          </p:cNvSpPr>
          <p:nvPr>
            <p:ph type="title"/>
          </p:nvPr>
        </p:nvSpPr>
        <p:spPr>
          <a:xfrm>
            <a:off x="834656" y="494414"/>
            <a:ext cx="5653435" cy="1180326"/>
          </a:xfrm>
          <a:prstGeom prst="rect">
            <a:avLst/>
          </a:prstGeom>
        </p:spPr>
        <p:txBody>
          <a:bodyPr/>
          <a:lstStyle/>
          <a:p>
            <a:r>
              <a:t>RKP hypervisor</a:t>
            </a:r>
          </a:p>
        </p:txBody>
      </p:sp>
      <p:sp>
        <p:nvSpPr>
          <p:cNvPr id="292" name="If addr looks like Linux VA address, just add some offset…"/>
          <p:cNvSpPr txBox="1">
            <a:spLocks noGrp="1"/>
          </p:cNvSpPr>
          <p:nvPr>
            <p:ph type="body" sz="half" idx="1"/>
          </p:nvPr>
        </p:nvSpPr>
        <p:spPr>
          <a:xfrm>
            <a:off x="838199" y="1825625"/>
            <a:ext cx="5375676" cy="4351338"/>
          </a:xfrm>
          <a:prstGeom prst="rect">
            <a:avLst/>
          </a:prstGeom>
        </p:spPr>
        <p:txBody>
          <a:bodyPr/>
          <a:lstStyle/>
          <a:p>
            <a:r>
              <a:t>If addr looks like Linux VA address, just add some offset</a:t>
            </a:r>
          </a:p>
          <a:p>
            <a:r>
              <a:t>Otherwise, use MMU (“AT” insn) to translate</a:t>
            </a:r>
          </a:p>
          <a:p>
            <a:r>
              <a:t>The latter case also checks the addr against the restricted list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294" name="RKP_AT.png" descr="RKP_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673" y="197124"/>
            <a:ext cx="5628035" cy="6463752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KP hypervi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RKP hypervisor</a:t>
            </a:r>
          </a:p>
        </p:txBody>
      </p:sp>
      <p:sp>
        <p:nvSpPr>
          <p:cNvPr id="297" name="At first, I thought I got scooped because Samsung posted a fix with a similar descrip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 first, I thought I got scooped because Samsung posted a fix with a similar description</a:t>
            </a:r>
          </a:p>
          <a:p>
            <a:r>
              <a:t>Turns out, the “fix” was checking the address for NULL</a:t>
            </a:r>
          </a:p>
          <a:p>
            <a:r>
              <a:t>Some RKP calls effectively perform “write-where” after validating (or not validating) EL1 addresses</a:t>
            </a:r>
          </a:p>
          <a:p>
            <a:r>
              <a:t>Bonus bug: some validated base address but not the (untrusted) offset added to the base</a:t>
            </a:r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KP hypervi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RKP hypervisor</a:t>
            </a:r>
          </a:p>
        </p:txBody>
      </p:sp>
      <p:sp>
        <p:nvSpPr>
          <p:cNvPr id="301" name="I anyway started this project with one real goal…"/>
          <p:cNvSpPr txBox="1">
            <a:spLocks noGrp="1"/>
          </p:cNvSpPr>
          <p:nvPr>
            <p:ph type="body" idx="1"/>
          </p:nvPr>
        </p:nvSpPr>
        <p:spPr>
          <a:xfrm>
            <a:off x="223400" y="1605347"/>
            <a:ext cx="7865533" cy="4351338"/>
          </a:xfrm>
          <a:prstGeom prst="rect">
            <a:avLst/>
          </a:prstGeom>
        </p:spPr>
        <p:txBody>
          <a:bodyPr/>
          <a:lstStyle/>
          <a:p>
            <a:r>
              <a:rPr dirty="0"/>
              <a:t>I anyway started this project with one real goal</a:t>
            </a:r>
          </a:p>
          <a:p>
            <a:r>
              <a:rPr dirty="0"/>
              <a:t>I am disappointed EL2 is not available to end-users because OEMs used it for DRM purposes</a:t>
            </a:r>
          </a:p>
          <a:p>
            <a:r>
              <a:rPr dirty="0"/>
              <a:t>So…?</a:t>
            </a:r>
          </a:p>
          <a:p>
            <a:pPr lvl="1"/>
            <a:r>
              <a:rPr dirty="0"/>
              <a:t>We have an exploit to go EL1-&gt;EL2</a:t>
            </a:r>
          </a:p>
          <a:p>
            <a:pPr lvl="1"/>
            <a:r>
              <a:rPr dirty="0"/>
              <a:t>Tried to boot Linux in EL2</a:t>
            </a:r>
          </a:p>
          <a:p>
            <a:pPr lvl="1"/>
            <a:r>
              <a:rPr dirty="0"/>
              <a:t>Mostly works, on 7 cores out of 8</a:t>
            </a:r>
          </a:p>
          <a:p>
            <a:pPr lvl="1"/>
            <a:r>
              <a:rPr dirty="0"/>
              <a:t>Got KVM running Windows 10 with native speed</a:t>
            </a:r>
          </a:p>
        </p:txBody>
      </p:sp>
      <p:sp>
        <p:nvSpPr>
          <p:cNvPr id="3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303" name="a505f_kvm_w10_bsod.jpeg" descr="a505f_kvm_w10_bso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481" y="1168400"/>
            <a:ext cx="3833120" cy="5108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HAr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HArx</a:t>
            </a:r>
          </a:p>
        </p:txBody>
      </p:sp>
      <p:sp>
        <p:nvSpPr>
          <p:cNvPr id="306" name="Well anyway I accidentally updated my ph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Well anyway I accidentally updated my phone</a:t>
            </a:r>
          </a:p>
          <a:p>
            <a:r>
              <a:t>My precious RKP bugs were gone</a:t>
            </a:r>
          </a:p>
          <a:p>
            <a:r>
              <a:t>I was furious, but I also just got the latest S20 phone</a:t>
            </a:r>
          </a:p>
          <a:p>
            <a:r>
              <a:t>Motivation to continue research</a:t>
            </a:r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HAr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HArx</a:t>
            </a:r>
          </a:p>
        </p:txBody>
      </p:sp>
      <p:sp>
        <p:nvSpPr>
          <p:cNvPr id="310" name="HArx is the new hypervisor on Galaxy S20 seri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HArx is the new hypervisor on Galaxy S20 series</a:t>
            </a:r>
          </a:p>
          <a:p>
            <a:r>
              <a:t>It loads other hypervisors as plugins</a:t>
            </a:r>
          </a:p>
          <a:p>
            <a:pPr lvl="1"/>
            <a:r>
              <a:t>Probably in anticipation of Hyper-V</a:t>
            </a:r>
          </a:p>
          <a:p>
            <a:r>
              <a:t>Besides that, it sets up SMMU</a:t>
            </a:r>
          </a:p>
          <a:p>
            <a:r>
              <a:t>Largely went unnoticed by the RE community so far…</a:t>
            </a:r>
          </a:p>
          <a:p>
            <a:pPr marL="685800" lvl="1" indent="-228600"/>
            <a:r>
              <a:t>A topic for another talk maybe?</a:t>
            </a:r>
          </a:p>
        </p:txBody>
      </p:sp>
      <p:sp>
        <p:nvSpPr>
          <p:cNvPr id="3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A bit about T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bit about TEE</a:t>
            </a:r>
          </a:p>
        </p:txBody>
      </p:sp>
      <p:sp>
        <p:nvSpPr>
          <p:cNvPr id="314" name="TEEGRIS kernel looks solid when it comes to validating inpu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TEEGRIS kernel looks solid when it comes to validating input</a:t>
            </a:r>
          </a:p>
          <a:p>
            <a:r>
              <a:rPr dirty="0"/>
              <a:t>TEE apps core is also solid - parsers for certificates, TLVs</a:t>
            </a:r>
          </a:p>
          <a:p>
            <a:r>
              <a:rPr dirty="0"/>
              <a:t>However, there are dozens of bugs in </a:t>
            </a:r>
            <a:r>
              <a:rPr dirty="0" err="1"/>
              <a:t>entrypoints</a:t>
            </a:r>
            <a:endParaRPr dirty="0"/>
          </a:p>
          <a:p>
            <a:r>
              <a:rPr dirty="0"/>
              <a:t>My impression is that TAs had already been researched/fuzzed</a:t>
            </a:r>
          </a:p>
          <a:p>
            <a:pPr lvl="1">
              <a:defRPr>
                <a:solidFill>
                  <a:srgbClr val="EE220D"/>
                </a:solidFill>
              </a:defRPr>
            </a:pPr>
            <a:r>
              <a:rPr dirty="0">
                <a:solidFill>
                  <a:srgbClr val="FFFF00"/>
                </a:solidFill>
              </a:rPr>
              <a:t>But got ported in a rush without understanding the trust boundary</a:t>
            </a:r>
          </a:p>
        </p:txBody>
      </p:sp>
      <p:sp>
        <p:nvSpPr>
          <p:cNvPr id="3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EGRIS trusted ap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TEEGRIS trusted apps</a:t>
            </a:r>
          </a:p>
        </p:txBody>
      </p:sp>
      <p:sp>
        <p:nvSpPr>
          <p:cNvPr id="318" name="Not checking input/output buffer lengt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 checking input/output buffer length</a:t>
            </a:r>
          </a:p>
          <a:p>
            <a:pPr lvl="1"/>
            <a:r>
              <a:t>Rather unlikely to corrupt TA memory, just other EL1 buffers</a:t>
            </a:r>
          </a:p>
          <a:p>
            <a:r>
              <a:t>Leftover debug code with string parsing</a:t>
            </a:r>
          </a:p>
          <a:p>
            <a:pPr lvl="1"/>
            <a:r>
              <a:t>Classic buffer overflows. At least there are stack canaries in most TAs</a:t>
            </a:r>
          </a:p>
          <a:p>
            <a:r>
              <a:t>Camera and biometrics TAs need to access physical memory</a:t>
            </a:r>
          </a:p>
          <a:p>
            <a:pPr lvl="1"/>
            <a:r>
              <a:t>Initially there were no allow-lists per TA</a:t>
            </a:r>
          </a:p>
          <a:p>
            <a:pPr lvl="1"/>
            <a:r>
              <a:t>EL1 could ask TA to “mmap” TA’s memory range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EGRIS trusted ap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TEEGRIS trusted apps</a:t>
            </a:r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323" name="TEEGRIS_OOB_input_param_BIOSUB.png" descr="TEEGRIS_OOB_input_param_BIOSU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68" y="2363893"/>
            <a:ext cx="10547064" cy="375998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Entrypoint: processing untrusted arguments from Linux.…"/>
          <p:cNvSpPr txBox="1"/>
          <p:nvPr/>
        </p:nvSpPr>
        <p:spPr>
          <a:xfrm>
            <a:off x="822219" y="1301822"/>
            <a:ext cx="10519145" cy="808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500">
                <a:solidFill>
                  <a:schemeClr val="accent4"/>
                </a:solidFill>
              </a:defRPr>
            </a:pPr>
            <a:r>
              <a:t>Entrypoint: processing untrusted arguments from Linux.</a:t>
            </a:r>
          </a:p>
          <a:p>
            <a:pPr>
              <a:defRPr sz="2500">
                <a:solidFill>
                  <a:schemeClr val="accent4"/>
                </a:solidFill>
              </a:defRPr>
            </a:pPr>
            <a:r>
              <a:t>OOB write past the arguments buffer.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ater that d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Later that day</a:t>
            </a:r>
          </a:p>
        </p:txBody>
      </p:sp>
      <p:sp>
        <p:nvSpPr>
          <p:cNvPr id="149" name="Found an unsigned partition with graphics/splash scree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Found an unsigned partition with graphics/splash screen</a:t>
            </a:r>
          </a:p>
          <a:p>
            <a:pPr lvl="1"/>
            <a:r>
              <a:t>Nothing that looks like a signature at the end of it</a:t>
            </a:r>
          </a:p>
          <a:p>
            <a:pPr lvl="1"/>
            <a:r>
              <a:t>It can't be *that* easy?</a:t>
            </a:r>
          </a:p>
          <a:p>
            <a:r>
              <a:t>Reported to Samsung</a:t>
            </a:r>
          </a:p>
          <a:p>
            <a:pPr lvl="1"/>
            <a:r>
              <a:t>They acknowledge the risks but won't change anything unless there is a real bug reported.</a:t>
            </a:r>
          </a:p>
          <a:p>
            <a:r>
              <a:t>A weighted and a reasonable response. But we'll see about that later.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1650" y="6528105"/>
            <a:ext cx="18733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EGRIS trusted ap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TEEGRIS trusted apps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330" name="U3_BIOSUB_MMAP.png" descr="U3_BIOSUB_M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00" y="2113069"/>
            <a:ext cx="9943800" cy="4261629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MMAP arbitrary address with TrustZone privileges"/>
          <p:cNvSpPr txBox="1"/>
          <p:nvPr/>
        </p:nvSpPr>
        <p:spPr>
          <a:xfrm>
            <a:off x="1125318" y="1301822"/>
            <a:ext cx="9941365" cy="415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500">
                <a:solidFill>
                  <a:schemeClr val="accent4"/>
                </a:solidFill>
              </a:defRPr>
            </a:lvl1pPr>
          </a:lstStyle>
          <a:p>
            <a:r>
              <a:t>MMAP arbitrary address with TrustZone privileges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lated 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Related Research</a:t>
            </a:r>
          </a:p>
        </p:txBody>
      </p:sp>
      <p:sp>
        <p:nvSpPr>
          <p:cNvPr id="334" name="TeamT5 S-Boot bug (duplicate with mine) https://teamt5.org/en/posts/blackhat-s-talk-breaking-samsung-s-root-of-trust-exploiting-samsung-secure-boot/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TeamT5 S-Boot bug (duplicate with mine) </a:t>
            </a:r>
            <a:r>
              <a:rPr u="sng" dirty="0">
                <a:solidFill>
                  <a:srgbClr val="00B0F0"/>
                </a:solidFill>
                <a:uFill>
                  <a:solidFill>
                    <a:srgbClr val="0563C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https://teamt5.org/en/posts/blackhat-s-talk-breaking-samsung-s-root-of-trust-exploiting-samsung-secure-boot/</a:t>
            </a:r>
          </a:p>
          <a:p>
            <a:r>
              <a:rPr u="sng" dirty="0">
                <a:solidFill>
                  <a:srgbClr val="00B0F0"/>
                </a:solidFill>
                <a:uFill>
                  <a:solidFill>
                    <a:srgbClr val="0563C1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https://census-labs.com/news/2020/07/22/emulating-hypervisors-a-samsung-rkp-case-study-offensivecon-2020/</a:t>
            </a:r>
          </a:p>
          <a:p>
            <a:r>
              <a:rPr u="sng" dirty="0">
                <a:solidFill>
                  <a:srgbClr val="00B0F0"/>
                </a:solidFill>
                <a:uFill>
                  <a:solidFill>
                    <a:srgbClr val="0563C1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https://blog.longterm.io/samsung_rkp.html</a:t>
            </a:r>
          </a:p>
        </p:txBody>
      </p:sp>
      <p:sp>
        <p:nvSpPr>
          <p:cNvPr id="3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onclusions for defenders.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7240">
              <a:defRPr sz="3740"/>
            </a:pPr>
            <a:r>
              <a:t>Conclusions for defenders.</a:t>
            </a:r>
          </a:p>
          <a:p>
            <a:pPr defTabSz="777240">
              <a:defRPr sz="3740"/>
            </a:pPr>
            <a:r>
              <a:t>What could have prevented these bugs?</a:t>
            </a:r>
          </a:p>
        </p:txBody>
      </p:sp>
      <p:sp>
        <p:nvSpPr>
          <p:cNvPr id="338" name="SECCMD memcpy in S-Bo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SECCMD memcpy in S-Boot</a:t>
            </a:r>
          </a:p>
          <a:p>
            <a:pPr lvl="1"/>
            <a:r>
              <a:t>Static analysis: possibly, but not guaranteed</a:t>
            </a:r>
          </a:p>
          <a:p>
            <a:pPr lvl="2"/>
            <a:r>
              <a:t>Need to manually annotate taint sources</a:t>
            </a:r>
          </a:p>
          <a:p>
            <a:pPr lvl="1"/>
            <a:r>
              <a:t>Fuzzing: possibly, but quite costly</a:t>
            </a:r>
          </a:p>
          <a:p>
            <a:pPr lvl="2"/>
            <a:r>
              <a:t>Need to port S-Boot to run on Linux desktop</a:t>
            </a:r>
          </a:p>
          <a:p>
            <a:pPr lvl="2"/>
            <a:r>
              <a:t>Need a good dictionary of inputs</a:t>
            </a:r>
          </a:p>
          <a:p>
            <a:pPr lvl="1"/>
            <a:r>
              <a:t>Using memory safe language: yes</a:t>
            </a:r>
          </a:p>
        </p:txBody>
      </p:sp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onclusions for defenders.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7240">
              <a:defRPr sz="3740"/>
            </a:pPr>
            <a:r>
              <a:t>Conclusions for defenders.</a:t>
            </a:r>
          </a:p>
          <a:p>
            <a:pPr defTabSz="777240">
              <a:defRPr sz="3740"/>
            </a:pPr>
            <a:r>
              <a:t>What could have prevented these bugs?</a:t>
            </a:r>
          </a:p>
        </p:txBody>
      </p:sp>
      <p:sp>
        <p:nvSpPr>
          <p:cNvPr id="344" name="“drawimg” heap OOB write in S-Bo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4027" indent="-224027" defTabSz="896111">
              <a:spcBef>
                <a:spcPts val="900"/>
              </a:spcBef>
              <a:defRPr sz="2744"/>
            </a:pPr>
            <a:r>
              <a:t>“drawimg” heap OOB write in S-Boot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t>Static analysis: same. Possibly, but not guaranteed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t>Fuzzing: same. Possibly, but quite costly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t>Code review: maybe. However, it got exploitable due to refactoring</a:t>
            </a:r>
          </a:p>
          <a:p>
            <a:pPr marL="709422" lvl="1" indent="-261365" defTabSz="896111">
              <a:spcBef>
                <a:spcPts val="900"/>
              </a:spcBef>
              <a:defRPr sz="2744"/>
            </a:pPr>
            <a:r>
              <a:t>Using memory safe language: not sure</a:t>
            </a:r>
          </a:p>
          <a:p>
            <a:pPr marL="1209751" lvl="2" indent="-313639" defTabSz="896111">
              <a:spcBef>
                <a:spcPts val="900"/>
              </a:spcBef>
              <a:defRPr sz="2744"/>
            </a:pPr>
            <a:r>
              <a:t>JPEG parser is a C library</a:t>
            </a:r>
          </a:p>
          <a:p>
            <a:pPr marL="1209751" lvl="2" indent="-313639" defTabSz="896111">
              <a:spcBef>
                <a:spcPts val="900"/>
              </a:spcBef>
              <a:defRPr sz="2744"/>
            </a:pPr>
            <a:r>
              <a:t>Easy to introduce a bug at the FFI boundary between safe and unsafe</a:t>
            </a:r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onclusions for defenders.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7240">
              <a:defRPr sz="3740"/>
            </a:pPr>
            <a:r>
              <a:t>Conclusions for defenders.</a:t>
            </a:r>
          </a:p>
          <a:p>
            <a:pPr defTabSz="777240">
              <a:defRPr sz="3740"/>
            </a:pPr>
            <a:r>
              <a:t>What could have prevented these bugs?</a:t>
            </a:r>
          </a:p>
        </p:txBody>
      </p:sp>
      <p:sp>
        <p:nvSpPr>
          <p:cNvPr id="350" name="RKP/UH issu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7170" indent="-217170" defTabSz="868680">
              <a:spcBef>
                <a:spcPts val="900"/>
              </a:spcBef>
              <a:defRPr sz="2660"/>
            </a:pPr>
            <a:r>
              <a:t>RKP/UH issues</a:t>
            </a:r>
          </a:p>
          <a:p>
            <a:pPr marL="687704" lvl="1" indent="-253364" defTabSz="868680">
              <a:spcBef>
                <a:spcPts val="900"/>
              </a:spcBef>
              <a:defRPr sz="2660"/>
            </a:pPr>
            <a:r>
              <a:t>Static analysis: unlikely</a:t>
            </a:r>
          </a:p>
          <a:p>
            <a:pPr marL="687704" lvl="1" indent="-253364" defTabSz="868680">
              <a:spcBef>
                <a:spcPts val="900"/>
              </a:spcBef>
              <a:defRPr sz="2660"/>
            </a:pPr>
            <a:r>
              <a:t>Fuzzing: not with a random one, needs some domain knowledge</a:t>
            </a:r>
          </a:p>
          <a:p>
            <a:pPr marL="1172717" lvl="2" indent="-304037" defTabSz="868680">
              <a:spcBef>
                <a:spcPts val="900"/>
              </a:spcBef>
              <a:defRPr sz="2660"/>
            </a:pPr>
            <a:r>
              <a:t>Existing research has not identified this particular bug</a:t>
            </a:r>
          </a:p>
          <a:p>
            <a:pPr marL="687704" lvl="1" indent="-253364" defTabSz="868680">
              <a:spcBef>
                <a:spcPts val="900"/>
              </a:spcBef>
              <a:defRPr sz="2660"/>
            </a:pPr>
            <a:r>
              <a:t>Memory safe language: probably not</a:t>
            </a:r>
          </a:p>
          <a:p>
            <a:pPr marL="1172717" lvl="2" indent="-304037" defTabSz="868680">
              <a:spcBef>
                <a:spcPts val="900"/>
              </a:spcBef>
              <a:defRPr sz="2660"/>
            </a:pPr>
            <a:r>
              <a:t>The bug is related to MMU and a different address space</a:t>
            </a:r>
          </a:p>
          <a:p>
            <a:pPr marL="1172717" lvl="2" indent="-304037" defTabSz="868680">
              <a:spcBef>
                <a:spcPts val="900"/>
              </a:spcBef>
              <a:defRPr sz="2660"/>
            </a:pPr>
            <a:r>
              <a:t>Most languages don’t model system with such precision</a:t>
            </a:r>
          </a:p>
          <a:p>
            <a:pPr marL="687704" lvl="1" indent="-253364" defTabSz="868680">
              <a:spcBef>
                <a:spcPts val="900"/>
              </a:spcBef>
              <a:defRPr sz="2660"/>
            </a:pPr>
            <a:r>
              <a:t>Enabling ASLR and stack cookies wouldn’t hurt though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onclusions for defend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 for defenders</a:t>
            </a:r>
          </a:p>
        </p:txBody>
      </p:sp>
      <p:sp>
        <p:nvSpPr>
          <p:cNvPr id="356" name="Android userland and Linux got more secure with the use SELinux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576"/>
            </a:pPr>
            <a:r>
              <a:t>Android userland and Linux got more secure with the use SELinux</a:t>
            </a:r>
          </a:p>
          <a:p>
            <a:pPr marL="665988" lvl="1" indent="-245363" defTabSz="841247">
              <a:spcBef>
                <a:spcPts val="900"/>
              </a:spcBef>
              <a:defRPr sz="2576"/>
            </a:pPr>
            <a:r>
              <a:t>Focus is shifting to firmware and boot chain</a:t>
            </a:r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t>Firmware world is lacking in both mitigations and development tools</a:t>
            </a:r>
          </a:p>
          <a:p>
            <a:pPr marL="665988" lvl="1" indent="-245363" defTabSz="841247">
              <a:spcBef>
                <a:spcPts val="900"/>
              </a:spcBef>
              <a:defRPr sz="2576"/>
            </a:pPr>
            <a:r>
              <a:t>Static and dynamic analysis tools help a bit, but require dev support</a:t>
            </a:r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t>Bugs tend to be in fresh code or the one which is 3 years and older</a:t>
            </a:r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t>Researchers focus on the overall system, not one area of responsibility</a:t>
            </a:r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t>I believe in re-reviewing stuff randomly from time to time</a:t>
            </a:r>
          </a:p>
          <a:p>
            <a:pPr marL="665988" lvl="1" indent="-245363" defTabSz="841247">
              <a:spcBef>
                <a:spcPts val="900"/>
              </a:spcBef>
              <a:defRPr sz="2576"/>
            </a:pPr>
            <a:r>
              <a:t>These last two points are harder to formalise in a corporate env</a:t>
            </a:r>
          </a:p>
        </p:txBody>
      </p:sp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ap. Where do security issues happe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Recap. Where do security issues happen?</a:t>
            </a:r>
          </a:p>
        </p:txBody>
      </p:sp>
      <p:sp>
        <p:nvSpPr>
          <p:cNvPr id="360" name="In newly-developed code that has not been reviewed by attacke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newly-developed code that has not been reviewed by attackers</a:t>
            </a:r>
          </a:p>
          <a:p>
            <a:r>
              <a:t>Where someone has already looked but that was 3 years ago</a:t>
            </a:r>
          </a:p>
          <a:p>
            <a:r>
              <a:t>Where analysis tools/languages don't model the system at the required detail level (MMU, hardware component interaction)</a:t>
            </a:r>
          </a:p>
        </p:txBody>
      </p:sp>
      <p:sp>
        <p:nvSpPr>
          <p:cNvPr id="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62" name="Text"/>
          <p:cNvSpPr txBox="1"/>
          <p:nvPr/>
        </p:nvSpPr>
        <p:spPr>
          <a:xfrm>
            <a:off x="5855122" y="3262456"/>
            <a:ext cx="48175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search ti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Research tips</a:t>
            </a:r>
          </a:p>
        </p:txBody>
      </p:sp>
      <p:sp>
        <p:nvSpPr>
          <p:cNvPr id="365" name="You need to dump Firmware from the devi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311" indent="-210311" defTabSz="841247">
              <a:spcBef>
                <a:spcPts val="900"/>
              </a:spcBef>
              <a:defRPr sz="2576"/>
            </a:pPr>
            <a:r>
              <a:t>You need to dump Firmware from the device</a:t>
            </a:r>
          </a:p>
          <a:p>
            <a:pPr marL="665988" lvl="1" indent="-245363" defTabSz="841247">
              <a:spcBef>
                <a:spcPts val="900"/>
              </a:spcBef>
              <a:defRPr sz="2576"/>
            </a:pPr>
            <a:r>
              <a:t>Firmware is encrypted</a:t>
            </a:r>
          </a:p>
          <a:p>
            <a:pPr marL="1135684" lvl="2" indent="-294436" defTabSz="841247">
              <a:spcBef>
                <a:spcPts val="900"/>
              </a:spcBef>
              <a:defRPr sz="2576">
                <a:solidFill>
                  <a:srgbClr val="00F9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Of all phone/SoC vendors, only two encrypt most of FW</a:t>
            </a:r>
          </a:p>
          <a:p>
            <a:pPr marL="665988" lvl="1" indent="-245363" defTabSz="841247">
              <a:spcBef>
                <a:spcPts val="900"/>
              </a:spcBef>
              <a:defRPr sz="2576"/>
            </a:pPr>
            <a:r>
              <a:t>You need an existing bug to dump it</a:t>
            </a:r>
          </a:p>
          <a:p>
            <a:pPr marL="1135684" lvl="2" indent="-294436" defTabSz="841247">
              <a:spcBef>
                <a:spcPts val="900"/>
              </a:spcBef>
              <a:defRPr sz="2576">
                <a:solidFill>
                  <a:srgbClr val="00F9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Most of it is not encrypted and can be downloaded online</a:t>
            </a:r>
          </a:p>
          <a:p>
            <a:pPr marL="210311" indent="-210311" defTabSz="841247">
              <a:spcBef>
                <a:spcPts val="900"/>
              </a:spcBef>
              <a:defRPr sz="2576"/>
            </a:pPr>
            <a:r>
              <a:t>You need a fancy bug and a working exploit to participate in bug bounty</a:t>
            </a:r>
          </a:p>
          <a:p>
            <a:pPr marL="665988" lvl="1" indent="-245363" defTabSz="841247">
              <a:spcBef>
                <a:spcPts val="900"/>
              </a:spcBef>
              <a:defRPr sz="2576">
                <a:solidFill>
                  <a:srgbClr val="00F900"/>
                </a:solidFill>
                <a:latin typeface="Tahoma Bold"/>
                <a:ea typeface="Tahoma Bold"/>
                <a:cs typeface="Tahoma Bold"/>
                <a:sym typeface="Tahoma Bold"/>
              </a:defRPr>
            </a:pPr>
            <a:r>
              <a:t>A bug is needed, but don’t be shy if it’s not too fancy</a:t>
            </a:r>
          </a:p>
        </p:txBody>
      </p:sp>
      <p:sp>
        <p:nvSpPr>
          <p:cNvPr id="3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Bug bounty ti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Bug bounty tips</a:t>
            </a:r>
          </a:p>
        </p:txBody>
      </p:sp>
      <p:sp>
        <p:nvSpPr>
          <p:cNvPr id="369" name="Submit early to allow the company to root cause and fix the bug ASA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Submit early to allow the company to root cause and fix the bug ASAP</a:t>
            </a:r>
          </a:p>
          <a:p>
            <a:r>
              <a:t>Submit follow-up info for a better reward</a:t>
            </a:r>
          </a:p>
          <a:p>
            <a:r>
              <a:t>A good PoC increases payout a few times</a:t>
            </a:r>
          </a:p>
          <a:p>
            <a:pPr lvl="1"/>
            <a:r>
              <a:t>at least with some vendors</a:t>
            </a:r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Заголовок 1"/>
          <p:cNvSpPr txBox="1">
            <a:spLocks noGrp="1"/>
          </p:cNvSpPr>
          <p:nvPr>
            <p:ph type="title"/>
          </p:nvPr>
        </p:nvSpPr>
        <p:spPr>
          <a:xfrm>
            <a:off x="674369" y="2858298"/>
            <a:ext cx="3769499" cy="129371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Подзаголовок 2"/>
          <p:cNvSpPr txBox="1">
            <a:spLocks noGrp="1"/>
          </p:cNvSpPr>
          <p:nvPr>
            <p:ph type="body" sz="quarter" idx="1"/>
          </p:nvPr>
        </p:nvSpPr>
        <p:spPr>
          <a:xfrm>
            <a:off x="7971797" y="3205750"/>
            <a:ext cx="3373333" cy="73109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ttempt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 defTabSz="859536">
              <a:defRPr sz="4136"/>
            </a:lvl1pPr>
          </a:lstStyle>
          <a:p>
            <a:r>
              <a:t>Attempt 1</a:t>
            </a:r>
          </a:p>
        </p:txBody>
      </p:sp>
      <p:sp>
        <p:nvSpPr>
          <p:cNvPr id="153" name="Tried to add enough support to run the bootloader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178307" indent="-178307" defTabSz="713231">
              <a:spcBef>
                <a:spcPts val="700"/>
              </a:spcBef>
              <a:buSzPct val="100000"/>
              <a:buFont typeface="Arial"/>
              <a:buChar char="•"/>
              <a:defRPr sz="2184"/>
            </a:pPr>
            <a:r>
              <a:t>Tried to add enough support to run the bootloader</a:t>
            </a:r>
          </a:p>
          <a:p>
            <a:pPr marL="178307" indent="-178307" defTabSz="713231">
              <a:spcBef>
                <a:spcPts val="700"/>
              </a:spcBef>
              <a:buSzPct val="100000"/>
              <a:buFont typeface="Arial"/>
              <a:buChar char="•"/>
              <a:defRPr sz="2184"/>
            </a:pPr>
            <a:r>
              <a:t>Had lots of funny ideas</a:t>
            </a:r>
          </a:p>
          <a:p>
            <a:pPr marL="564641" lvl="1" indent="-208025" defTabSz="713231">
              <a:spcBef>
                <a:spcPts val="700"/>
              </a:spcBef>
              <a:buSzPct val="100000"/>
              <a:buFont typeface="Arial"/>
              <a:buChar char="•"/>
              <a:defRPr sz="2184"/>
            </a:pPr>
            <a:r>
              <a:t>Taint tracking to simplify reverse-engineering MMIO?</a:t>
            </a:r>
          </a:p>
          <a:p>
            <a:pPr marL="564641" lvl="1" indent="-208025" defTabSz="713231">
              <a:spcBef>
                <a:spcPts val="700"/>
              </a:spcBef>
              <a:buSzPct val="100000"/>
              <a:buFont typeface="Arial"/>
              <a:buChar char="•"/>
              <a:defRPr sz="2184"/>
            </a:pPr>
            <a:r>
              <a:t>Similar project(s): Check out AFL++ with QEMU mode and CMPCOV for fuzzing</a:t>
            </a:r>
          </a:p>
          <a:p>
            <a:pPr marL="178307" indent="-178307" defTabSz="713231">
              <a:spcBef>
                <a:spcPts val="700"/>
              </a:spcBef>
              <a:buSzPct val="100000"/>
              <a:buFont typeface="Arial"/>
              <a:buChar char="•"/>
              <a:defRPr sz="2184"/>
            </a:pPr>
            <a:r>
              <a:t>Ultimately gave up because I got bored of single-stepping everything in GDB</a:t>
            </a:r>
          </a:p>
        </p:txBody>
      </p:sp>
      <p:pic>
        <p:nvPicPr>
          <p:cNvPr id="154" name="Рисунок 2" descr="Рисунок 2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5488497" y="922535"/>
            <a:ext cx="6514274" cy="5012938"/>
          </a:xfrm>
          <a:prstGeom prst="rect">
            <a:avLst/>
          </a:prstGeom>
        </p:spPr>
      </p:pic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1650" y="6528105"/>
            <a:ext cx="18733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ne year la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One year later</a:t>
            </a:r>
          </a:p>
        </p:txBody>
      </p:sp>
      <p:sp>
        <p:nvSpPr>
          <p:cNvPr id="158" name="S10 with Exynos9820 comes ou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S10 with Exynos9820 comes out</a:t>
            </a:r>
          </a:p>
          <a:p>
            <a:pPr lvl="1"/>
            <a:r>
              <a:t>first non-iPhone ARM phone with high single-thread performance</a:t>
            </a:r>
          </a:p>
          <a:p>
            <a:pPr lvl="1"/>
            <a:r>
              <a:t>I initially got one to do performance tests</a:t>
            </a:r>
          </a:p>
          <a:p>
            <a:r>
              <a:t>I decided to definitely find some bugs and score some CVEs</a:t>
            </a:r>
          </a:p>
          <a:p>
            <a:pPr lvl="1"/>
            <a:r>
              <a:t>I mean, I've been telling this to myself when buying every device in the last couple years</a:t>
            </a:r>
          </a:p>
          <a:p>
            <a:pPr lvl="1"/>
            <a:r>
              <a:t>Time to recover that money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1650" y="6528105"/>
            <a:ext cx="18733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verse-engine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Reverse-engineering</a:t>
            </a:r>
          </a:p>
        </p:txBody>
      </p:sp>
      <p:sp>
        <p:nvSpPr>
          <p:cNvPr id="162" name="Updates are TAR files with partition binaries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783257" cy="4351338"/>
          </a:xfrm>
          <a:prstGeom prst="rect">
            <a:avLst/>
          </a:prstGeom>
        </p:spPr>
        <p:txBody>
          <a:bodyPr/>
          <a:lstStyle/>
          <a:p>
            <a:r>
              <a:t>Updates are TAR files with partition binaries</a:t>
            </a:r>
          </a:p>
          <a:p>
            <a:r>
              <a:t>I focused primarily on the bootloader</a:t>
            </a:r>
          </a:p>
          <a:p>
            <a:pPr lvl="1"/>
            <a:r>
              <a:t>Parts of bootloader are signed</a:t>
            </a:r>
          </a:p>
          <a:p>
            <a:pPr lvl="1"/>
            <a:r>
              <a:t>We can identify them by entropy</a:t>
            </a:r>
          </a:p>
          <a:p>
            <a:pPr lvl="1"/>
            <a:r>
              <a:t>Blocks of zeroes followed by garbage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1650" y="6528105"/>
            <a:ext cx="18733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64" name="sboot_layout.png" descr="sboot_lay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48" y="2018137"/>
            <a:ext cx="5368304" cy="3966314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verse-engine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Reverse-engineering</a:t>
            </a:r>
          </a:p>
        </p:txBody>
      </p:sp>
      <p:sp>
        <p:nvSpPr>
          <p:cNvPr id="169" name="We can make an educated guess about the RAM addr from DT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make an educated guess about the RAM addr from DTB</a:t>
            </a:r>
          </a:p>
          <a:p>
            <a:pPr lvl="1"/>
            <a:r>
              <a:t>One can also use debug log menu (*#9900#) to get S-Boot log</a:t>
            </a:r>
          </a:p>
          <a:p>
            <a:r>
              <a:t>The actual address does not matter much</a:t>
            </a:r>
          </a:p>
          <a:p>
            <a:pPr lvl="1"/>
            <a:r>
              <a:t>Once disassembled, look around image start and end</a:t>
            </a:r>
          </a:p>
          <a:p>
            <a:pPr lvl="1"/>
            <a:r>
              <a:t>Start is exception handler code, end is data</a:t>
            </a:r>
          </a:p>
          <a:p>
            <a:pPr lvl="1"/>
            <a:r>
              <a:t>Both contain hardcoded pointers which allow to determine base addr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1650" y="6528105"/>
            <a:ext cx="18733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verse-engine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Reverse-engineering</a:t>
            </a:r>
          </a:p>
        </p:txBody>
      </p:sp>
      <p:sp>
        <p:nvSpPr>
          <p:cNvPr id="173" name="Embedded binaries often contain debug strings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7758135" cy="4351338"/>
          </a:xfrm>
          <a:prstGeom prst="rect">
            <a:avLst/>
          </a:prstGeom>
        </p:spPr>
        <p:txBody>
          <a:bodyPr/>
          <a:lstStyle/>
          <a:p>
            <a:r>
              <a:rPr dirty="0"/>
              <a:t>Embedded binaries often contain debug strings</a:t>
            </a:r>
          </a:p>
          <a:p>
            <a:r>
              <a:rPr dirty="0"/>
              <a:t>We can leverage this to identify function names</a:t>
            </a:r>
          </a:p>
          <a:p>
            <a:pPr lvl="1"/>
            <a:r>
              <a:rPr dirty="0"/>
              <a:t>A script to rename functions from debug prints</a:t>
            </a:r>
          </a:p>
          <a:p>
            <a:pPr lvl="1"/>
            <a:r>
              <a:rPr u="sng" dirty="0">
                <a:solidFill>
                  <a:srgbClr val="00B0F0"/>
                </a:solidFill>
                <a:uFill>
                  <a:solidFill>
                    <a:srgbClr val="0563C1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https://gist.github.com/astarasikov/1a67b948f3ca61f348b8e3eccf963a42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1650" y="6528105"/>
            <a:ext cx="18733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75" name="strings1.png" descr="strings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077" y="2275817"/>
            <a:ext cx="2943874" cy="3450954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  <p:pic>
        <p:nvPicPr>
          <p:cNvPr id="176" name="strings2.png" descr="strings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20" y="5510425"/>
            <a:ext cx="7478495" cy="446478"/>
          </a:xfrm>
          <a:prstGeom prst="rect">
            <a:avLst/>
          </a:prstGeom>
          <a:ln w="25400">
            <a:solidFill>
              <a:srgbClr val="0433FF"/>
            </a:solidFill>
            <a:prstDash val="sysDot"/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_Специальное оформление">
  <a:themeElements>
    <a:clrScheme name="2_Специальное оформлени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2_Специальное оформление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2_Специальное оформлени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Специальное оформление">
  <a:themeElements>
    <a:clrScheme name="2_Специальное оформление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2_Специальное оформление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2_Специальное оформление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3266</Words>
  <Application>Microsoft Macintosh PowerPoint</Application>
  <PresentationFormat>Widescreen</PresentationFormat>
  <Paragraphs>397</Paragraphs>
  <Slides>49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Tahoma Bold</vt:lpstr>
      <vt:lpstr>Arial</vt:lpstr>
      <vt:lpstr>Calibri</vt:lpstr>
      <vt:lpstr>Tahoma</vt:lpstr>
      <vt:lpstr>2_Специальное оформление</vt:lpstr>
      <vt:lpstr>Exploring the galaxy Building emulators to find vulnerabilities in modern phones</vt:lpstr>
      <vt:lpstr>About me (@astarasikov)</vt:lpstr>
      <vt:lpstr>Where it all started</vt:lpstr>
      <vt:lpstr>Later that day</vt:lpstr>
      <vt:lpstr>Attempt 1</vt:lpstr>
      <vt:lpstr>One year later</vt:lpstr>
      <vt:lpstr>Reverse-engineering</vt:lpstr>
      <vt:lpstr>Reverse-engineering</vt:lpstr>
      <vt:lpstr>Reverse-engineering</vt:lpstr>
      <vt:lpstr>Reverse-engineering</vt:lpstr>
      <vt:lpstr>building emulators with QEMU: Bootloader</vt:lpstr>
      <vt:lpstr>building emulators with QEMU: Bootloader</vt:lpstr>
      <vt:lpstr>building emulators with QEMU: TrustZone</vt:lpstr>
      <vt:lpstr>building emulators with QEMU: TrustZone</vt:lpstr>
      <vt:lpstr>S-Boot bug #1</vt:lpstr>
      <vt:lpstr>S-Boot bug #1</vt:lpstr>
      <vt:lpstr>S-Boot bug #1</vt:lpstr>
      <vt:lpstr>S-Boot bug #1</vt:lpstr>
      <vt:lpstr>S-Boot bug #1</vt:lpstr>
      <vt:lpstr>S-Boot bug #1</vt:lpstr>
      <vt:lpstr>S-Boot bug #1</vt:lpstr>
      <vt:lpstr>S-Boot bug #1</vt:lpstr>
      <vt:lpstr>S-Boot bug #1</vt:lpstr>
      <vt:lpstr>S-Boot bug #1</vt:lpstr>
      <vt:lpstr>S-Boot bug #2</vt:lpstr>
      <vt:lpstr>S-Boot bug #2</vt:lpstr>
      <vt:lpstr>S-Boot bug #2</vt:lpstr>
      <vt:lpstr>S-Boot bug #2</vt:lpstr>
      <vt:lpstr>S-Boot bug #2</vt:lpstr>
      <vt:lpstr>RKP hypervisor</vt:lpstr>
      <vt:lpstr>RKP hypervisor</vt:lpstr>
      <vt:lpstr>RKP hypervisor</vt:lpstr>
      <vt:lpstr>RKP hypervisor</vt:lpstr>
      <vt:lpstr>RKP hypervisor</vt:lpstr>
      <vt:lpstr>HArx</vt:lpstr>
      <vt:lpstr>HArx</vt:lpstr>
      <vt:lpstr>A bit about TEE</vt:lpstr>
      <vt:lpstr>TEEGRIS trusted apps</vt:lpstr>
      <vt:lpstr>TEEGRIS trusted apps</vt:lpstr>
      <vt:lpstr>TEEGRIS trusted apps</vt:lpstr>
      <vt:lpstr>Related Research</vt:lpstr>
      <vt:lpstr>Conclusions for defenders. What could have prevented these bugs?</vt:lpstr>
      <vt:lpstr>Conclusions for defenders. What could have prevented these bugs?</vt:lpstr>
      <vt:lpstr>Conclusions for defenders. What could have prevented these bugs?</vt:lpstr>
      <vt:lpstr>Conclusions for defenders</vt:lpstr>
      <vt:lpstr>Recap. Where do security issues happen?</vt:lpstr>
      <vt:lpstr>Research tips</vt:lpstr>
      <vt:lpstr>Bug bounty tips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galaxy Building emulators to find vulnerabilities in modern phones</dc:title>
  <cp:lastModifiedBy>Alexander Tarasikov</cp:lastModifiedBy>
  <cp:revision>11</cp:revision>
  <dcterms:modified xsi:type="dcterms:W3CDTF">2021-08-24T12:48:12Z</dcterms:modified>
</cp:coreProperties>
</file>